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1"/>
  </p:notesMasterIdLst>
  <p:sldIdLst>
    <p:sldId id="256" r:id="rId2"/>
    <p:sldId id="275" r:id="rId3"/>
    <p:sldId id="282" r:id="rId4"/>
    <p:sldId id="260" r:id="rId5"/>
    <p:sldId id="257" r:id="rId6"/>
    <p:sldId id="281" r:id="rId7"/>
    <p:sldId id="278" r:id="rId8"/>
    <p:sldId id="261" r:id="rId9"/>
    <p:sldId id="265" r:id="rId10"/>
    <p:sldId id="283" r:id="rId11"/>
    <p:sldId id="262" r:id="rId12"/>
    <p:sldId id="263" r:id="rId13"/>
    <p:sldId id="284" r:id="rId14"/>
    <p:sldId id="273" r:id="rId15"/>
    <p:sldId id="269" r:id="rId16"/>
    <p:sldId id="264" r:id="rId17"/>
    <p:sldId id="267" r:id="rId18"/>
    <p:sldId id="272"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85CCD2-EFE5-49FA-A7D2-4CE8DAFDA588}">
          <p14:sldIdLst>
            <p14:sldId id="256"/>
            <p14:sldId id="275"/>
            <p14:sldId id="282"/>
            <p14:sldId id="260"/>
            <p14:sldId id="257"/>
            <p14:sldId id="281"/>
            <p14:sldId id="278"/>
            <p14:sldId id="261"/>
            <p14:sldId id="265"/>
            <p14:sldId id="283"/>
            <p14:sldId id="262"/>
            <p14:sldId id="263"/>
            <p14:sldId id="284"/>
            <p14:sldId id="273"/>
            <p14:sldId id="269"/>
            <p14:sldId id="264"/>
            <p14:sldId id="267"/>
            <p14:sldId id="272"/>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B3D"/>
    <a:srgbClr val="7030A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250" autoAdjust="0"/>
  </p:normalViewPr>
  <p:slideViewPr>
    <p:cSldViewPr snapToGrid="0" snapToObjects="1">
      <p:cViewPr varScale="1">
        <p:scale>
          <a:sx n="107" d="100"/>
          <a:sy n="107" d="100"/>
        </p:scale>
        <p:origin x="714" y="102"/>
      </p:cViewPr>
      <p:guideLst/>
    </p:cSldViewPr>
  </p:slideViewPr>
  <p:outlineViewPr>
    <p:cViewPr>
      <p:scale>
        <a:sx n="33" d="100"/>
        <a:sy n="33" d="100"/>
      </p:scale>
      <p:origin x="0" y="-300"/>
    </p:cViewPr>
  </p:outlineViewPr>
  <p:notesTextViewPr>
    <p:cViewPr>
      <p:scale>
        <a:sx n="1" d="1"/>
        <a:sy n="1" d="1"/>
      </p:scale>
      <p:origin x="0" y="0"/>
    </p:cViewPr>
  </p:notesText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ayliss" userId="434b918e05dd4b8d" providerId="LiveId" clId="{B5622C08-50F6-43A5-AFA7-5D9F941DEA9C}"/>
    <pc:docChg chg="undo custSel modSld sldOrd">
      <pc:chgData name="Caroline Bayliss" userId="434b918e05dd4b8d" providerId="LiveId" clId="{B5622C08-50F6-43A5-AFA7-5D9F941DEA9C}" dt="2022-03-29T13:23:25.607" v="4347" actId="20577"/>
      <pc:docMkLst>
        <pc:docMk/>
      </pc:docMkLst>
      <pc:sldChg chg="modNotesTx">
        <pc:chgData name="Caroline Bayliss" userId="434b918e05dd4b8d" providerId="LiveId" clId="{B5622C08-50F6-43A5-AFA7-5D9F941DEA9C}" dt="2022-03-29T12:07:46.583" v="3"/>
        <pc:sldMkLst>
          <pc:docMk/>
          <pc:sldMk cId="2047239854" sldId="257"/>
        </pc:sldMkLst>
      </pc:sldChg>
      <pc:sldChg chg="modNotesTx">
        <pc:chgData name="Caroline Bayliss" userId="434b918e05dd4b8d" providerId="LiveId" clId="{B5622C08-50F6-43A5-AFA7-5D9F941DEA9C}" dt="2022-03-29T12:07:18.589" v="2"/>
        <pc:sldMkLst>
          <pc:docMk/>
          <pc:sldMk cId="8412083" sldId="260"/>
        </pc:sldMkLst>
      </pc:sldChg>
      <pc:sldChg chg="modNotesTx">
        <pc:chgData name="Caroline Bayliss" userId="434b918e05dd4b8d" providerId="LiveId" clId="{B5622C08-50F6-43A5-AFA7-5D9F941DEA9C}" dt="2022-03-29T12:10:39.740" v="182"/>
        <pc:sldMkLst>
          <pc:docMk/>
          <pc:sldMk cId="2213394205" sldId="261"/>
        </pc:sldMkLst>
      </pc:sldChg>
      <pc:sldChg chg="addSp delSp modSp mod ord modNotes">
        <pc:chgData name="Caroline Bayliss" userId="434b918e05dd4b8d" providerId="LiveId" clId="{B5622C08-50F6-43A5-AFA7-5D9F941DEA9C}" dt="2022-03-29T13:13:40.129" v="4335" actId="20578"/>
        <pc:sldMkLst>
          <pc:docMk/>
          <pc:sldMk cId="3245228894" sldId="262"/>
        </pc:sldMkLst>
        <pc:graphicFrameChg chg="add del modGraphic">
          <ac:chgData name="Caroline Bayliss" userId="434b918e05dd4b8d" providerId="LiveId" clId="{B5622C08-50F6-43A5-AFA7-5D9F941DEA9C}" dt="2022-03-29T13:13:30.086" v="4334" actId="27309"/>
          <ac:graphicFrameMkLst>
            <pc:docMk/>
            <pc:sldMk cId="3245228894" sldId="262"/>
            <ac:graphicFrameMk id="3" creationId="{6659DFE6-222B-403C-96FE-4C5116233EC8}"/>
          </ac:graphicFrameMkLst>
        </pc:graphicFrameChg>
      </pc:sldChg>
      <pc:sldChg chg="modNotesTx">
        <pc:chgData name="Caroline Bayliss" userId="434b918e05dd4b8d" providerId="LiveId" clId="{B5622C08-50F6-43A5-AFA7-5D9F941DEA9C}" dt="2022-03-29T12:16:36.287" v="728" actId="20577"/>
        <pc:sldMkLst>
          <pc:docMk/>
          <pc:sldMk cId="3649219289" sldId="263"/>
        </pc:sldMkLst>
      </pc:sldChg>
      <pc:sldChg chg="modSp mod">
        <pc:chgData name="Caroline Bayliss" userId="434b918e05dd4b8d" providerId="LiveId" clId="{B5622C08-50F6-43A5-AFA7-5D9F941DEA9C}" dt="2022-03-29T13:21:32.831" v="4343" actId="948"/>
        <pc:sldMkLst>
          <pc:docMk/>
          <pc:sldMk cId="2062083984" sldId="264"/>
        </pc:sldMkLst>
        <pc:spChg chg="mod">
          <ac:chgData name="Caroline Bayliss" userId="434b918e05dd4b8d" providerId="LiveId" clId="{B5622C08-50F6-43A5-AFA7-5D9F941DEA9C}" dt="2022-03-29T13:17:56.140" v="4340" actId="1076"/>
          <ac:spMkLst>
            <pc:docMk/>
            <pc:sldMk cId="2062083984" sldId="264"/>
            <ac:spMk id="9" creationId="{A3E36E5F-92E3-4124-BBEE-55D89C27791B}"/>
          </ac:spMkLst>
        </pc:spChg>
        <pc:spChg chg="mod">
          <ac:chgData name="Caroline Bayliss" userId="434b918e05dd4b8d" providerId="LiveId" clId="{B5622C08-50F6-43A5-AFA7-5D9F941DEA9C}" dt="2022-03-29T13:21:32.831" v="4343" actId="948"/>
          <ac:spMkLst>
            <pc:docMk/>
            <pc:sldMk cId="2062083984" sldId="264"/>
            <ac:spMk id="12" creationId="{9134B238-8A26-4212-A960-6ECE466BA037}"/>
          </ac:spMkLst>
        </pc:spChg>
      </pc:sldChg>
      <pc:sldChg chg="modSp mod modNotesTx">
        <pc:chgData name="Caroline Bayliss" userId="434b918e05dd4b8d" providerId="LiveId" clId="{B5622C08-50F6-43A5-AFA7-5D9F941DEA9C}" dt="2022-03-29T13:13:05.546" v="4330" actId="948"/>
        <pc:sldMkLst>
          <pc:docMk/>
          <pc:sldMk cId="1312298357" sldId="265"/>
        </pc:sldMkLst>
        <pc:spChg chg="mod">
          <ac:chgData name="Caroline Bayliss" userId="434b918e05dd4b8d" providerId="LiveId" clId="{B5622C08-50F6-43A5-AFA7-5D9F941DEA9C}" dt="2022-03-29T13:12:38.617" v="4329" actId="948"/>
          <ac:spMkLst>
            <pc:docMk/>
            <pc:sldMk cId="1312298357" sldId="265"/>
            <ac:spMk id="8" creationId="{DE514110-3F67-4E44-B409-71CE56D7A5F1}"/>
          </ac:spMkLst>
        </pc:spChg>
        <pc:spChg chg="mod">
          <ac:chgData name="Caroline Bayliss" userId="434b918e05dd4b8d" providerId="LiveId" clId="{B5622C08-50F6-43A5-AFA7-5D9F941DEA9C}" dt="2022-03-29T13:13:05.546" v="4330" actId="948"/>
          <ac:spMkLst>
            <pc:docMk/>
            <pc:sldMk cId="1312298357" sldId="265"/>
            <ac:spMk id="9" creationId="{0223B5AB-DEBD-48F2-9561-1F8601221F09}"/>
          </ac:spMkLst>
        </pc:spChg>
        <pc:cxnChg chg="mod">
          <ac:chgData name="Caroline Bayliss" userId="434b918e05dd4b8d" providerId="LiveId" clId="{B5622C08-50F6-43A5-AFA7-5D9F941DEA9C}" dt="2022-03-29T13:10:36.250" v="4323" actId="1076"/>
          <ac:cxnSpMkLst>
            <pc:docMk/>
            <pc:sldMk cId="1312298357" sldId="265"/>
            <ac:cxnSpMk id="10" creationId="{C1DDA64D-9D4F-41D4-B266-0171AA26F66C}"/>
          </ac:cxnSpMkLst>
        </pc:cxnChg>
      </pc:sldChg>
      <pc:sldChg chg="modSp mod">
        <pc:chgData name="Caroline Bayliss" userId="434b918e05dd4b8d" providerId="LiveId" clId="{B5622C08-50F6-43A5-AFA7-5D9F941DEA9C}" dt="2022-03-29T13:23:25.607" v="4347" actId="20577"/>
        <pc:sldMkLst>
          <pc:docMk/>
          <pc:sldMk cId="3795351200" sldId="267"/>
        </pc:sldMkLst>
        <pc:spChg chg="mod">
          <ac:chgData name="Caroline Bayliss" userId="434b918e05dd4b8d" providerId="LiveId" clId="{B5622C08-50F6-43A5-AFA7-5D9F941DEA9C}" dt="2022-03-29T13:23:25.607" v="4347" actId="20577"/>
          <ac:spMkLst>
            <pc:docMk/>
            <pc:sldMk cId="3795351200" sldId="267"/>
            <ac:spMk id="16" creationId="{BA447FDB-400E-4748-AC17-20F2FFD7B0D8}"/>
          </ac:spMkLst>
        </pc:spChg>
        <pc:spChg chg="mod">
          <ac:chgData name="Caroline Bayliss" userId="434b918e05dd4b8d" providerId="LiveId" clId="{B5622C08-50F6-43A5-AFA7-5D9F941DEA9C}" dt="2022-03-29T13:22:00.177" v="4346" actId="20577"/>
          <ac:spMkLst>
            <pc:docMk/>
            <pc:sldMk cId="3795351200" sldId="267"/>
            <ac:spMk id="18" creationId="{DB8172B4-5370-41F2-BEEF-1B26AEA41FF5}"/>
          </ac:spMkLst>
        </pc:spChg>
      </pc:sldChg>
      <pc:sldChg chg="modNotesTx">
        <pc:chgData name="Caroline Bayliss" userId="434b918e05dd4b8d" providerId="LiveId" clId="{B5622C08-50F6-43A5-AFA7-5D9F941DEA9C}" dt="2022-03-29T12:21:04.876" v="1268" actId="20577"/>
        <pc:sldMkLst>
          <pc:docMk/>
          <pc:sldMk cId="2241438067" sldId="269"/>
        </pc:sldMkLst>
      </pc:sldChg>
      <pc:sldChg chg="modNotesTx">
        <pc:chgData name="Caroline Bayliss" userId="434b918e05dd4b8d" providerId="LiveId" clId="{B5622C08-50F6-43A5-AFA7-5D9F941DEA9C}" dt="2022-03-29T12:23:52.738" v="1269"/>
        <pc:sldMkLst>
          <pc:docMk/>
          <pc:sldMk cId="764366783" sldId="272"/>
        </pc:sldMkLst>
      </pc:sldChg>
      <pc:sldChg chg="modNotesTx">
        <pc:chgData name="Caroline Bayliss" userId="434b918e05dd4b8d" providerId="LiveId" clId="{B5622C08-50F6-43A5-AFA7-5D9F941DEA9C}" dt="2022-03-29T12:17:53.949" v="729"/>
        <pc:sldMkLst>
          <pc:docMk/>
          <pc:sldMk cId="2185088441" sldId="273"/>
        </pc:sldMkLst>
      </pc:sldChg>
      <pc:sldChg chg="modNotes modNotesTx">
        <pc:chgData name="Caroline Bayliss" userId="434b918e05dd4b8d" providerId="LiveId" clId="{B5622C08-50F6-43A5-AFA7-5D9F941DEA9C}" dt="2022-03-29T12:29:37.170" v="1923" actId="20577"/>
        <pc:sldMkLst>
          <pc:docMk/>
          <pc:sldMk cId="18909155" sldId="275"/>
        </pc:sldMkLst>
      </pc:sldChg>
      <pc:sldChg chg="modSp mod modNotes modNotesTx">
        <pc:chgData name="Caroline Bayliss" userId="434b918e05dd4b8d" providerId="LiveId" clId="{B5622C08-50F6-43A5-AFA7-5D9F941DEA9C}" dt="2022-03-29T13:10:00.416" v="4322" actId="1076"/>
        <pc:sldMkLst>
          <pc:docMk/>
          <pc:sldMk cId="1921938245" sldId="278"/>
        </pc:sldMkLst>
        <pc:picChg chg="mod">
          <ac:chgData name="Caroline Bayliss" userId="434b918e05dd4b8d" providerId="LiveId" clId="{B5622C08-50F6-43A5-AFA7-5D9F941DEA9C}" dt="2022-03-29T13:10:00.416" v="4322" actId="1076"/>
          <ac:picMkLst>
            <pc:docMk/>
            <pc:sldMk cId="1921938245" sldId="278"/>
            <ac:picMk id="7" creationId="{72613126-95B6-034B-A034-D09AE81CDDC9}"/>
          </ac:picMkLst>
        </pc:picChg>
      </pc:sldChg>
      <pc:sldChg chg="modSp mod modNotesTx">
        <pc:chgData name="Caroline Bayliss" userId="434b918e05dd4b8d" providerId="LiveId" clId="{B5622C08-50F6-43A5-AFA7-5D9F941DEA9C}" dt="2022-03-29T13:20:36.734" v="4342" actId="948"/>
        <pc:sldMkLst>
          <pc:docMk/>
          <pc:sldMk cId="3514303794" sldId="281"/>
        </pc:sldMkLst>
        <pc:spChg chg="mod">
          <ac:chgData name="Caroline Bayliss" userId="434b918e05dd4b8d" providerId="LiveId" clId="{B5622C08-50F6-43A5-AFA7-5D9F941DEA9C}" dt="2022-03-29T13:20:36.734" v="4342" actId="948"/>
          <ac:spMkLst>
            <pc:docMk/>
            <pc:sldMk cId="3514303794" sldId="281"/>
            <ac:spMk id="7" creationId="{05C9B97B-6E19-4A08-83FE-BC7CA9E45698}"/>
          </ac:spMkLst>
        </pc:spChg>
      </pc:sldChg>
      <pc:sldChg chg="modNotes modNotesTx">
        <pc:chgData name="Caroline Bayliss" userId="434b918e05dd4b8d" providerId="LiveId" clId="{B5622C08-50F6-43A5-AFA7-5D9F941DEA9C}" dt="2022-03-29T12:49:47.715" v="3169" actId="20577"/>
        <pc:sldMkLst>
          <pc:docMk/>
          <pc:sldMk cId="3163780417" sldId="282"/>
        </pc:sldMkLst>
      </pc:sldChg>
      <pc:sldChg chg="ord">
        <pc:chgData name="Caroline Bayliss" userId="434b918e05dd4b8d" providerId="LiveId" clId="{B5622C08-50F6-43A5-AFA7-5D9F941DEA9C}" dt="2022-03-29T13:15:28.179" v="4337"/>
        <pc:sldMkLst>
          <pc:docMk/>
          <pc:sldMk cId="2853808382"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80A94-5FFC-4BE3-9E0D-76149D3B4A49}" type="datetimeFigureOut">
              <a:rPr lang="en-AU" smtClean="0"/>
              <a:t>4/04/2022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0F195-71DD-4975-892D-3982716DEFF0}" type="slidenum">
              <a:rPr lang="en-AU" smtClean="0"/>
              <a:t>‹#›</a:t>
            </a:fld>
            <a:endParaRPr lang="en-AU"/>
          </a:p>
        </p:txBody>
      </p:sp>
    </p:spTree>
    <p:extLst>
      <p:ext uri="{BB962C8B-B14F-4D97-AF65-F5344CB8AC3E}">
        <p14:creationId xmlns:p14="http://schemas.microsoft.com/office/powerpoint/2010/main" val="186545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6A0F195-71DD-4975-892D-3982716DEFF0}" type="slidenum">
              <a:rPr lang="en-AU" smtClean="0"/>
              <a:t>1</a:t>
            </a:fld>
            <a:endParaRPr lang="en-AU"/>
          </a:p>
        </p:txBody>
      </p:sp>
    </p:spTree>
    <p:extLst>
      <p:ext uri="{BB962C8B-B14F-4D97-AF65-F5344CB8AC3E}">
        <p14:creationId xmlns:p14="http://schemas.microsoft.com/office/powerpoint/2010/main" val="222309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6A0F195-71DD-4975-892D-3982716DEFF0}" type="slidenum">
              <a:rPr lang="en-AU" smtClean="0"/>
              <a:t>10</a:t>
            </a:fld>
            <a:endParaRPr lang="en-AU"/>
          </a:p>
        </p:txBody>
      </p:sp>
    </p:spTree>
    <p:extLst>
      <p:ext uri="{BB962C8B-B14F-4D97-AF65-F5344CB8AC3E}">
        <p14:creationId xmlns:p14="http://schemas.microsoft.com/office/powerpoint/2010/main" val="1033982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a:p>
            <a:r>
              <a:rPr lang="en-AU" dirty="0"/>
              <a:t>I have spoken a lot about the reactivation of Victorian Presidents’ meetings and greater collaboration between Victorian Clubs.   So I won’t go into that in detail again.  And it is fair to say that our impetus has been greatly slowed over the last couple of years by the impacts of COVID and lockdowns.</a:t>
            </a:r>
          </a:p>
          <a:p>
            <a:endParaRPr lang="en-AU" dirty="0"/>
          </a:p>
          <a:p>
            <a:r>
              <a:rPr lang="en-AU" dirty="0"/>
              <a:t>Nonetheless, the Momentum developed by our participation in this consultation process played a large part in building collaboration and led the </a:t>
            </a:r>
            <a:r>
              <a:rPr lang="en-AU" dirty="0" err="1"/>
              <a:t>the</a:t>
            </a:r>
            <a:r>
              <a:rPr lang="en-AU" dirty="0"/>
              <a:t> formation of the Policy Committee.</a:t>
            </a:r>
          </a:p>
          <a:p>
            <a:endParaRPr lang="en-AU" dirty="0"/>
          </a:p>
          <a:p>
            <a:r>
              <a:rPr lang="en-AU" dirty="0"/>
              <a:t>Currently there are Policy statements in 3 key areas:</a:t>
            </a:r>
          </a:p>
          <a:p>
            <a:endParaRPr lang="en-AU" dirty="0"/>
          </a:p>
          <a:p>
            <a:pPr marL="171450" indent="-171450">
              <a:buFont typeface="Arial" panose="020B0604020202020204" pitchFamily="34" charset="0"/>
              <a:buChar char="•"/>
            </a:pPr>
            <a:r>
              <a:rPr lang="en-AU" dirty="0"/>
              <a:t>Leadership at all Career Stages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Supporting Health and Wellbeing at All Career Stages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Building Financial Independence at All Career Stages</a:t>
            </a:r>
          </a:p>
        </p:txBody>
      </p:sp>
      <p:sp>
        <p:nvSpPr>
          <p:cNvPr id="4" name="Slide Number Placeholder 3"/>
          <p:cNvSpPr>
            <a:spLocks noGrp="1"/>
          </p:cNvSpPr>
          <p:nvPr>
            <p:ph type="sldNum" sz="quarter" idx="5"/>
          </p:nvPr>
        </p:nvSpPr>
        <p:spPr/>
        <p:txBody>
          <a:bodyPr/>
          <a:lstStyle/>
          <a:p>
            <a:fld id="{46A0F195-71DD-4975-892D-3982716DEFF0}" type="slidenum">
              <a:rPr lang="en-AU" smtClean="0"/>
              <a:t>11</a:t>
            </a:fld>
            <a:endParaRPr lang="en-AU"/>
          </a:p>
        </p:txBody>
      </p:sp>
    </p:spTree>
    <p:extLst>
      <p:ext uri="{BB962C8B-B14F-4D97-AF65-F5344CB8AC3E}">
        <p14:creationId xmlns:p14="http://schemas.microsoft.com/office/powerpoint/2010/main" val="335031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Act is essentially an exercise in the Victorian Government showing leadership – a key pillar of the overall Gender Equality Strategy.</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the first action by the Victorian Government was to legislate in those areas where it has direct control over the levers for Gender Equality and Women’s Empowerment.   That is, the areas where it is the employer and can be held accountable.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 also areas that can demonstrate learnings and benefits replicable across the private and philanthropic sectors.   And where government can help build markets and make the business case, like in procurement.</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12</a:t>
            </a:fld>
            <a:endParaRPr lang="en-AU"/>
          </a:p>
        </p:txBody>
      </p:sp>
    </p:spTree>
    <p:extLst>
      <p:ext uri="{BB962C8B-B14F-4D97-AF65-F5344CB8AC3E}">
        <p14:creationId xmlns:p14="http://schemas.microsoft.com/office/powerpoint/2010/main" val="417415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13</a:t>
            </a:fld>
            <a:endParaRPr lang="en-AU"/>
          </a:p>
        </p:txBody>
      </p:sp>
    </p:spTree>
    <p:extLst>
      <p:ext uri="{BB962C8B-B14F-4D97-AF65-F5344CB8AC3E}">
        <p14:creationId xmlns:p14="http://schemas.microsoft.com/office/powerpoint/2010/main" val="220670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Highlight the second paragraph in the Legislation Can Accelerate Change column.</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14</a:t>
            </a:fld>
            <a:endParaRPr lang="en-AU"/>
          </a:p>
        </p:txBody>
      </p:sp>
    </p:spTree>
    <p:extLst>
      <p:ext uri="{BB962C8B-B14F-4D97-AF65-F5344CB8AC3E}">
        <p14:creationId xmlns:p14="http://schemas.microsoft.com/office/powerpoint/2010/main" val="192308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Defer to Jacqueline on this slide. </a:t>
            </a:r>
          </a:p>
          <a:p>
            <a:endParaRPr lang="en-AU" dirty="0"/>
          </a:p>
          <a:p>
            <a:r>
              <a:rPr lang="en-AU" dirty="0"/>
              <a:t>This shows the extent to which a State initiative was escalated to an issue of National Policy interest.</a:t>
            </a:r>
          </a:p>
          <a:p>
            <a:endParaRPr lang="en-AU" dirty="0"/>
          </a:p>
          <a:p>
            <a:r>
              <a:rPr lang="en-AU" dirty="0"/>
              <a:t>Again reflecting the personal commitment and input of our National President and BPW Melbourne member Jacqueline.  And the interest of our National Policy Director, Angela </a:t>
            </a:r>
            <a:r>
              <a:rPr lang="en-AU" dirty="0" err="1"/>
              <a:t>Tomazos</a:t>
            </a:r>
            <a:r>
              <a:rPr lang="en-AU" dirty="0"/>
              <a:t>. </a:t>
            </a:r>
          </a:p>
        </p:txBody>
      </p:sp>
      <p:sp>
        <p:nvSpPr>
          <p:cNvPr id="4" name="Slide Number Placeholder 3"/>
          <p:cNvSpPr>
            <a:spLocks noGrp="1"/>
          </p:cNvSpPr>
          <p:nvPr>
            <p:ph type="sldNum" sz="quarter" idx="5"/>
          </p:nvPr>
        </p:nvSpPr>
        <p:spPr/>
        <p:txBody>
          <a:bodyPr/>
          <a:lstStyle/>
          <a:p>
            <a:fld id="{46A0F195-71DD-4975-892D-3982716DEFF0}" type="slidenum">
              <a:rPr lang="en-AU" smtClean="0"/>
              <a:t>15</a:t>
            </a:fld>
            <a:endParaRPr lang="en-AU"/>
          </a:p>
        </p:txBody>
      </p:sp>
    </p:spTree>
    <p:extLst>
      <p:ext uri="{BB962C8B-B14F-4D97-AF65-F5344CB8AC3E}">
        <p14:creationId xmlns:p14="http://schemas.microsoft.com/office/powerpoint/2010/main" val="372768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6A0F195-71DD-4975-892D-3982716DEFF0}" type="slidenum">
              <a:rPr lang="en-AU" smtClean="0"/>
              <a:t>16</a:t>
            </a:fld>
            <a:endParaRPr lang="en-AU"/>
          </a:p>
        </p:txBody>
      </p:sp>
    </p:spTree>
    <p:extLst>
      <p:ext uri="{BB962C8B-B14F-4D97-AF65-F5344CB8AC3E}">
        <p14:creationId xmlns:p14="http://schemas.microsoft.com/office/powerpoint/2010/main" val="245467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17</a:t>
            </a:fld>
            <a:endParaRPr lang="en-AU"/>
          </a:p>
        </p:txBody>
      </p:sp>
    </p:spTree>
    <p:extLst>
      <p:ext uri="{BB962C8B-B14F-4D97-AF65-F5344CB8AC3E}">
        <p14:creationId xmlns:p14="http://schemas.microsoft.com/office/powerpoint/2010/main" val="3112915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the second date was the day before yesterday at the time of this presentation.</a:t>
            </a:r>
          </a:p>
          <a:p>
            <a:endParaRPr lang="en-AU" dirty="0"/>
          </a:p>
          <a:p>
            <a:r>
              <a:rPr lang="en-AU" dirty="0"/>
              <a:t>So we are about to see the results of all the activity within Government controlled entities.   Interesting times – watch this space!!</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18</a:t>
            </a:fld>
            <a:endParaRPr lang="en-AU"/>
          </a:p>
        </p:txBody>
      </p:sp>
    </p:spTree>
    <p:extLst>
      <p:ext uri="{BB962C8B-B14F-4D97-AF65-F5344CB8AC3E}">
        <p14:creationId xmlns:p14="http://schemas.microsoft.com/office/powerpoint/2010/main" val="227079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6A0F195-71DD-4975-892D-3982716DEFF0}" type="slidenum">
              <a:rPr lang="en-AU" smtClean="0"/>
              <a:t>19</a:t>
            </a:fld>
            <a:endParaRPr lang="en-AU"/>
          </a:p>
        </p:txBody>
      </p:sp>
    </p:spTree>
    <p:extLst>
      <p:ext uri="{BB962C8B-B14F-4D97-AF65-F5344CB8AC3E}">
        <p14:creationId xmlns:p14="http://schemas.microsoft.com/office/powerpoint/2010/main" val="340586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Acknowledgement of the expertise and experience of BPW Adelaide in policy engagement over many years – compared to their high benchmark, we started with virtually nothing.  Coming off a low 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also acknowledgment of the personal commitment and passion of our National President, Jacqueline Graham, in encouraging Victorian Clubs to get on board with the process I am about to describe.  And her work in personally building on the momentum created by our initial foray into the space, as well as building relationships with Government Ministers and key players, to position us as a potential trusted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Invite her input as the presentation proceeds.</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2</a:t>
            </a:fld>
            <a:endParaRPr lang="en-AU"/>
          </a:p>
        </p:txBody>
      </p:sp>
    </p:spTree>
    <p:extLst>
      <p:ext uri="{BB962C8B-B14F-4D97-AF65-F5344CB8AC3E}">
        <p14:creationId xmlns:p14="http://schemas.microsoft.com/office/powerpoint/2010/main" val="41487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7671" y="4400550"/>
            <a:ext cx="5796023" cy="3600450"/>
          </a:xfrm>
        </p:spPr>
        <p:txBody>
          <a:bodyPr/>
          <a:lstStyle/>
          <a:p>
            <a:r>
              <a:rPr lang="en-AU" dirty="0"/>
              <a:t>And this is what the story of Victorian Government policy engagement is based on – it is about seizing an opportunity and running with it.</a:t>
            </a:r>
          </a:p>
          <a:p>
            <a:endParaRPr lang="en-AU" dirty="0"/>
          </a:p>
          <a:p>
            <a:r>
              <a:rPr lang="en-AU" dirty="0"/>
              <a:t>The Victorian Government announced it would develop a Gender Equality Strategy as a legacy of the Victorian Royal Commission into Family Violence which was completed in 2015 and made 227 recommendations to Government.</a:t>
            </a:r>
          </a:p>
          <a:p>
            <a:endParaRPr lang="en-AU" dirty="0"/>
          </a:p>
          <a:p>
            <a:r>
              <a:rPr lang="en-AU" dirty="0"/>
              <a:t>The Commission, and therefore the Government, made a direct link between Family Violence and Gender Inequality, because that inequality breeds negative attitudes toward women and undermines women’s empowerment.</a:t>
            </a:r>
          </a:p>
          <a:p>
            <a:endParaRPr lang="en-AU" dirty="0"/>
          </a:p>
          <a:p>
            <a:r>
              <a:rPr lang="en-AU" dirty="0"/>
              <a:t>And importantly, the Government drew a direct link between Gender Equality and Economic progress. The </a:t>
            </a:r>
            <a:r>
              <a:rPr lang="en-US" dirty="0"/>
              <a:t>Workplace Gender Equality Agency recently confirmed that “more women in key decision making positions delivers better company performance, greater productivity and greater profitability”. </a:t>
            </a:r>
          </a:p>
          <a:p>
            <a:endParaRPr lang="en-AU" dirty="0"/>
          </a:p>
          <a:p>
            <a:r>
              <a:rPr lang="en-US" dirty="0"/>
              <a:t>The same case can be made for the benefits that can accrue from having greater diversity across the economy..  Greater participation by women in the workforce reduces the welfare burden, enhances productivity and economic activity. </a:t>
            </a:r>
          </a:p>
          <a:p>
            <a:endParaRPr lang="en-US" dirty="0"/>
          </a:p>
          <a:p>
            <a:r>
              <a:rPr lang="en-US" dirty="0"/>
              <a:t> There is evidence to show that countries that maintain greater equality between men and women also experience a range of social benefits, including increased social cohesion, connectivity and greater health and wellbeing – all of which have positive economic impacts.   </a:t>
            </a:r>
          </a:p>
          <a:p>
            <a:endParaRPr lang="en-US" dirty="0"/>
          </a:p>
          <a:p>
            <a:pPr rtl="0">
              <a:spcBef>
                <a:spcPts val="0"/>
              </a:spcBef>
              <a:spcAft>
                <a:spcPts val="0"/>
              </a:spcAft>
            </a:pPr>
            <a:br>
              <a:rPr lang="en-US" sz="1800" dirty="0">
                <a:solidFill>
                  <a:srgbClr val="000000"/>
                </a:solidFill>
                <a:effectLst/>
                <a:latin typeface="Arial" panose="020B0604020202020204" pitchFamily="34" charset="0"/>
              </a:rPr>
            </a:br>
            <a:endParaRPr lang="en-US" dirty="0">
              <a:effectLst/>
            </a:endParaRPr>
          </a:p>
          <a:p>
            <a:pPr rtl="0">
              <a:spcBef>
                <a:spcPts val="0"/>
              </a:spcBef>
              <a:spcAft>
                <a:spcPts val="0"/>
              </a:spcAft>
            </a:pPr>
            <a:br>
              <a:rPr lang="en-US" sz="1800" dirty="0">
                <a:solidFill>
                  <a:srgbClr val="000000"/>
                </a:solidFill>
                <a:effectLst/>
                <a:latin typeface="Arial" panose="020B0604020202020204" pitchFamily="34" charset="0"/>
              </a:rPr>
            </a:br>
            <a:endParaRPr lang="en-US" dirty="0">
              <a:effectLst/>
            </a:endParaRPr>
          </a:p>
          <a:p>
            <a:r>
              <a:rPr lang="en-US" dirty="0"/>
              <a:t>  </a:t>
            </a:r>
            <a:br>
              <a:rPr lang="en-US" dirty="0"/>
            </a:br>
            <a:endParaRPr lang="en-US" dirty="0"/>
          </a:p>
          <a:p>
            <a:br>
              <a:rPr lang="en-US" dirty="0"/>
            </a:br>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3</a:t>
            </a:fld>
            <a:endParaRPr lang="en-AU"/>
          </a:p>
        </p:txBody>
      </p:sp>
    </p:spTree>
    <p:extLst>
      <p:ext uri="{BB962C8B-B14F-4D97-AF65-F5344CB8AC3E}">
        <p14:creationId xmlns:p14="http://schemas.microsoft.com/office/powerpoint/2010/main" val="264663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context in which we had the call to action.    </a:t>
            </a:r>
          </a:p>
          <a:p>
            <a:endParaRPr lang="en-AU" dirty="0"/>
          </a:p>
          <a:p>
            <a:r>
              <a:rPr lang="en-AU" dirty="0"/>
              <a:t>BPW saw the call for submissions just after our very successful Equal Pay Day event, focussing on the experiences of high profile women in the Law.</a:t>
            </a:r>
          </a:p>
          <a:p>
            <a:r>
              <a:rPr lang="en-AU" dirty="0"/>
              <a:t>It was the first of a series of events that BPW Melbourne has convened – honing in on specific professions and examining the challenges and barriers to equality in not only pay, but opportunity for promotion and career progression.</a:t>
            </a:r>
          </a:p>
          <a:p>
            <a:r>
              <a:rPr lang="en-AU" dirty="0"/>
              <a:t>Women in The Arts, Women in STEM, Women in Politics.</a:t>
            </a:r>
          </a:p>
          <a:p>
            <a:endParaRPr lang="en-AU" dirty="0"/>
          </a:p>
          <a:p>
            <a:r>
              <a:rPr lang="en-AU" dirty="0"/>
              <a:t>We thought – this is an opportunity to put forward some of the discussion points from our event.  But where do we start?</a:t>
            </a:r>
          </a:p>
          <a:p>
            <a:endParaRPr lang="en-AU" dirty="0"/>
          </a:p>
          <a:p>
            <a:r>
              <a:rPr lang="en-AU" dirty="0"/>
              <a:t>The point was, we just had to put something in.  Didn’t have to be a huge undertaking – we didn’t have to outline a position on all issues, just those that had been identified as important by our members and event participants.</a:t>
            </a:r>
          </a:p>
          <a:p>
            <a:endParaRPr lang="en-AU" dirty="0"/>
          </a:p>
          <a:p>
            <a:r>
              <a:rPr lang="en-AU" dirty="0"/>
              <a:t>Which then led to discussions with other Victorian Clubs, who in turn held their own meetings.</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4</a:t>
            </a:fld>
            <a:endParaRPr lang="en-AU"/>
          </a:p>
        </p:txBody>
      </p:sp>
    </p:spTree>
    <p:extLst>
      <p:ext uri="{BB962C8B-B14F-4D97-AF65-F5344CB8AC3E}">
        <p14:creationId xmlns:p14="http://schemas.microsoft.com/office/powerpoint/2010/main" val="360820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the result was a submission that we put forward on behalf of BPW Victoria.   It was only 2 pages, and had a lot of bullet points.</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5</a:t>
            </a:fld>
            <a:endParaRPr lang="en-AU"/>
          </a:p>
        </p:txBody>
      </p:sp>
    </p:spTree>
    <p:extLst>
      <p:ext uri="{BB962C8B-B14F-4D97-AF65-F5344CB8AC3E}">
        <p14:creationId xmlns:p14="http://schemas.microsoft.com/office/powerpoint/2010/main" val="385193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solidFill>
                  <a:srgbClr val="00B050"/>
                </a:solidFill>
              </a:rPr>
              <a:t>Legislated</a:t>
            </a:r>
            <a:r>
              <a:rPr lang="en-AU" sz="1200" dirty="0">
                <a:solidFill>
                  <a:srgbClr val="7030A0"/>
                </a:solidFill>
              </a:rPr>
              <a:t> </a:t>
            </a:r>
            <a:r>
              <a:rPr lang="en-AU" sz="1200" dirty="0">
                <a:solidFill>
                  <a:srgbClr val="00B050"/>
                </a:solidFill>
              </a:rPr>
              <a:t>targets</a:t>
            </a:r>
            <a:r>
              <a:rPr lang="en-AU" sz="1200" dirty="0">
                <a:solidFill>
                  <a:srgbClr val="7030A0"/>
                </a:solidFill>
              </a:rPr>
              <a:t> on key indicators for gender equality, with regular reporting requirements.</a:t>
            </a:r>
          </a:p>
          <a:p>
            <a:pPr marL="285750" indent="-285750">
              <a:buFont typeface="Arial" panose="020B0604020202020204" pitchFamily="34" charset="0"/>
              <a:buChar char="•"/>
            </a:pPr>
            <a:r>
              <a:rPr lang="en-AU" sz="1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Grant criteria </a:t>
            </a:r>
            <a:r>
              <a:rPr lang="en-AU"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to r</a:t>
            </a:r>
            <a:r>
              <a:rPr lang="en-AU" sz="1200" dirty="0">
                <a:solidFill>
                  <a:srgbClr val="7030A0"/>
                </a:solidFill>
                <a:effectLst/>
                <a:latin typeface="Calibri" panose="020F0502020204030204" pitchFamily="34" charset="0"/>
                <a:ea typeface="Times New Roman" panose="02020603050405020304" pitchFamily="18" charset="0"/>
              </a:rPr>
              <a:t>equire applicants to demonstrate equal treatment of female and male recipients.</a:t>
            </a:r>
          </a:p>
          <a:p>
            <a:pPr marL="285750" indent="-285750">
              <a:buFont typeface="Arial" panose="020B0604020202020204" pitchFamily="34" charset="0"/>
              <a:buChar char="•"/>
            </a:pPr>
            <a:r>
              <a:rPr lang="en-AU" sz="1200" dirty="0">
                <a:solidFill>
                  <a:srgbClr val="7030A0"/>
                </a:solidFill>
                <a:effectLst/>
                <a:latin typeface="Calibri" panose="020F0502020204030204" pitchFamily="34" charset="0"/>
                <a:ea typeface="Times New Roman" panose="02020603050405020304" pitchFamily="18" charset="0"/>
              </a:rPr>
              <a:t>State </a:t>
            </a:r>
            <a:r>
              <a:rPr lang="en-AU" sz="1200" dirty="0">
                <a:solidFill>
                  <a:srgbClr val="00B050"/>
                </a:solidFill>
                <a:effectLst/>
                <a:latin typeface="Calibri" panose="020F0502020204030204" pitchFamily="34" charset="0"/>
                <a:ea typeface="Times New Roman" panose="02020603050405020304" pitchFamily="18" charset="0"/>
              </a:rPr>
              <a:t>procurement contracts </a:t>
            </a:r>
            <a:r>
              <a:rPr lang="en-AU" sz="1200" dirty="0">
                <a:solidFill>
                  <a:srgbClr val="7030A0"/>
                </a:solidFill>
                <a:effectLst/>
                <a:latin typeface="Calibri" panose="020F0502020204030204" pitchFamily="34" charset="0"/>
                <a:ea typeface="Times New Roman" panose="02020603050405020304" pitchFamily="18" charset="0"/>
              </a:rPr>
              <a:t>to prescribe representation of women on boards and in leadership teams.</a:t>
            </a:r>
          </a:p>
          <a:p>
            <a:pPr marL="285750" indent="-285750">
              <a:buFont typeface="Arial" panose="020B0604020202020204" pitchFamily="34" charset="0"/>
              <a:buChar char="•"/>
            </a:pP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Competency based, </a:t>
            </a:r>
            <a:r>
              <a:rPr lang="en-AU" sz="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transparent pay grading </a:t>
            </a: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and regular audits of pay scales across organisations. </a:t>
            </a:r>
            <a:endParaRPr lang="en-AU"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Structures to fund super payments during </a:t>
            </a:r>
            <a:r>
              <a:rPr lang="en-AU" sz="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carers’ leave</a:t>
            </a: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endParaRPr lang="en-AU"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1200" dirty="0">
                <a:solidFill>
                  <a:srgbClr val="7030A0"/>
                </a:solidFill>
                <a:latin typeface="Calibri" panose="020F0502020204030204" pitchFamily="34" charset="0"/>
                <a:ea typeface="Times New Roman" panose="02020603050405020304" pitchFamily="18" charset="0"/>
              </a:rPr>
              <a:t>I</a:t>
            </a:r>
            <a:r>
              <a:rPr lang="en-AU" sz="1200" dirty="0">
                <a:solidFill>
                  <a:srgbClr val="7030A0"/>
                </a:solidFill>
                <a:effectLst/>
                <a:latin typeface="Calibri" panose="020F0502020204030204" pitchFamily="34" charset="0"/>
                <a:ea typeface="Times New Roman" panose="02020603050405020304" pitchFamily="18" charset="0"/>
              </a:rPr>
              <a:t>mproved transparency and corporate governance to ensure a more women are considered in </a:t>
            </a:r>
            <a:r>
              <a:rPr lang="en-AU" sz="1200" dirty="0">
                <a:solidFill>
                  <a:srgbClr val="00B050"/>
                </a:solidFill>
                <a:effectLst/>
                <a:latin typeface="Calibri" panose="020F0502020204030204" pitchFamily="34" charset="0"/>
                <a:ea typeface="Times New Roman" panose="02020603050405020304" pitchFamily="18" charset="0"/>
              </a:rPr>
              <a:t>recruitment </a:t>
            </a:r>
            <a:r>
              <a:rPr lang="en-AU" sz="1200" dirty="0">
                <a:solidFill>
                  <a:srgbClr val="7030A0"/>
                </a:solidFill>
                <a:effectLst/>
                <a:latin typeface="Calibri" panose="020F0502020204030204" pitchFamily="34" charset="0"/>
                <a:ea typeface="Times New Roman" panose="02020603050405020304" pitchFamily="18" charset="0"/>
              </a:rPr>
              <a:t>to board and senior executive roles.  </a:t>
            </a:r>
          </a:p>
          <a:p>
            <a:pPr marL="285750" lvl="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Employers to assess whether all positions can be </a:t>
            </a:r>
            <a:r>
              <a:rPr lang="en-AU" sz="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flexible</a:t>
            </a:r>
            <a:r>
              <a:rPr lang="en-AU" sz="12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a:p>
            <a:pPr marL="285750" lvl="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1200" dirty="0">
                <a:solidFill>
                  <a:srgbClr val="7030A0"/>
                </a:solidFill>
                <a:latin typeface="Calibri" panose="020F0502020204030204" pitchFamily="34" charset="0"/>
                <a:cs typeface="Calibri" panose="020F0502020204030204" pitchFamily="34" charset="0"/>
              </a:rPr>
              <a:t>Promoting the </a:t>
            </a:r>
            <a:r>
              <a:rPr lang="en-AU" sz="1200" dirty="0">
                <a:solidFill>
                  <a:srgbClr val="00B050"/>
                </a:solidFill>
                <a:latin typeface="Calibri" panose="020F0502020204030204" pitchFamily="34" charset="0"/>
                <a:cs typeface="Calibri" panose="020F0502020204030204" pitchFamily="34" charset="0"/>
              </a:rPr>
              <a:t>UN Women’s Empowerment Principles </a:t>
            </a:r>
            <a:r>
              <a:rPr lang="en-AU" sz="1200" dirty="0">
                <a:solidFill>
                  <a:srgbClr val="7030A0"/>
                </a:solidFill>
                <a:latin typeface="Calibri" panose="020F0502020204030204" pitchFamily="34" charset="0"/>
                <a:cs typeface="Calibri" panose="020F0502020204030204" pitchFamily="34" charset="0"/>
              </a:rPr>
              <a:t>across the Business Community</a:t>
            </a:r>
            <a:endParaRPr lang="en-AU" sz="1200" dirty="0">
              <a:solidFill>
                <a:srgbClr val="7030A0"/>
              </a:solidFill>
            </a:endParaRP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6</a:t>
            </a:fld>
            <a:endParaRPr lang="en-AU"/>
          </a:p>
        </p:txBody>
      </p:sp>
    </p:spTree>
    <p:extLst>
      <p:ext uri="{BB962C8B-B14F-4D97-AF65-F5344CB8AC3E}">
        <p14:creationId xmlns:p14="http://schemas.microsoft.com/office/powerpoint/2010/main" val="161137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Jacqueline attended a couple of sessions.   </a:t>
            </a:r>
          </a:p>
          <a:p>
            <a:endParaRPr lang="en-AU" dirty="0"/>
          </a:p>
          <a:p>
            <a:r>
              <a:rPr lang="en-AU" dirty="0"/>
              <a:t>Anne Daniel attended a session in Swan Hill on ………</a:t>
            </a:r>
          </a:p>
          <a:p>
            <a:r>
              <a:rPr lang="en-AU" dirty="0"/>
              <a:t>I attended a session at the MCG looking at corporate issues, responsibilities and responses.</a:t>
            </a:r>
          </a:p>
          <a:p>
            <a:endParaRPr lang="en-AU" dirty="0"/>
          </a:p>
          <a:p>
            <a:r>
              <a:rPr lang="en-AU" dirty="0"/>
              <a:t>The Late Minister Richardson herself and senior staff attended.  They were very serious.  Facilitated sessions with whiteboards, butcher paper and lots of feedback from tables.</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7</a:t>
            </a:fld>
            <a:endParaRPr lang="en-AU"/>
          </a:p>
        </p:txBody>
      </p:sp>
    </p:spTree>
    <p:extLst>
      <p:ext uri="{BB962C8B-B14F-4D97-AF65-F5344CB8AC3E}">
        <p14:creationId xmlns:p14="http://schemas.microsoft.com/office/powerpoint/2010/main" val="402216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flyer for another Consultation Session on Small Business, STEM and Innovation – that I think Jacqueline also attended?</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 won’t go into lots of detail about the Discussion Paper as this was a long process….</a:t>
            </a:r>
          </a:p>
          <a:p>
            <a:endParaRPr lang="en-AU" dirty="0"/>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8</a:t>
            </a:fld>
            <a:endParaRPr lang="en-AU"/>
          </a:p>
        </p:txBody>
      </p:sp>
    </p:spTree>
    <p:extLst>
      <p:ext uri="{BB962C8B-B14F-4D97-AF65-F5344CB8AC3E}">
        <p14:creationId xmlns:p14="http://schemas.microsoft.com/office/powerpoint/2010/main" val="50437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Again highlighting the economic benefits of enshrining gender equality.</a:t>
            </a:r>
          </a:p>
          <a:p>
            <a:endParaRPr lang="en-AU" dirty="0"/>
          </a:p>
        </p:txBody>
      </p:sp>
      <p:sp>
        <p:nvSpPr>
          <p:cNvPr id="4" name="Slide Number Placeholder 3"/>
          <p:cNvSpPr>
            <a:spLocks noGrp="1"/>
          </p:cNvSpPr>
          <p:nvPr>
            <p:ph type="sldNum" sz="quarter" idx="5"/>
          </p:nvPr>
        </p:nvSpPr>
        <p:spPr/>
        <p:txBody>
          <a:bodyPr/>
          <a:lstStyle/>
          <a:p>
            <a:fld id="{46A0F195-71DD-4975-892D-3982716DEFF0}" type="slidenum">
              <a:rPr lang="en-AU" smtClean="0"/>
              <a:t>9</a:t>
            </a:fld>
            <a:endParaRPr lang="en-AU"/>
          </a:p>
        </p:txBody>
      </p:sp>
    </p:spTree>
    <p:extLst>
      <p:ext uri="{BB962C8B-B14F-4D97-AF65-F5344CB8AC3E}">
        <p14:creationId xmlns:p14="http://schemas.microsoft.com/office/powerpoint/2010/main" val="333763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87197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142705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8577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97305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164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15010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3545130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252607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122167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FB047-3C5A-B949-A01E-1A364AEB43A5}"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111116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CFB047-3C5A-B949-A01E-1A364AEB43A5}"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48836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CFB047-3C5A-B949-A01E-1A364AEB43A5}"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131925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CFB047-3C5A-B949-A01E-1A364AEB43A5}"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87753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FB047-3C5A-B949-A01E-1A364AEB43A5}"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383281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CFB047-3C5A-B949-A01E-1A364AEB43A5}"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398220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FB047-3C5A-B949-A01E-1A364AEB43A5}"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620BE-41A5-454F-8789-2A324837EA77}" type="slidenum">
              <a:rPr lang="en-US" smtClean="0"/>
              <a:t>‹#›</a:t>
            </a:fld>
            <a:endParaRPr lang="en-US"/>
          </a:p>
        </p:txBody>
      </p:sp>
    </p:spTree>
    <p:extLst>
      <p:ext uri="{BB962C8B-B14F-4D97-AF65-F5344CB8AC3E}">
        <p14:creationId xmlns:p14="http://schemas.microsoft.com/office/powerpoint/2010/main" val="428060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CFB047-3C5A-B949-A01E-1A364AEB43A5}" type="datetimeFigureOut">
              <a:rPr lang="en-US" smtClean="0"/>
              <a:t>4/4/2022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84620BE-41A5-454F-8789-2A324837EA77}" type="slidenum">
              <a:rPr lang="en-US" smtClean="0"/>
              <a:t>‹#›</a:t>
            </a:fld>
            <a:endParaRPr lang="en-US"/>
          </a:p>
        </p:txBody>
      </p:sp>
    </p:spTree>
    <p:extLst>
      <p:ext uri="{BB962C8B-B14F-4D97-AF65-F5344CB8AC3E}">
        <p14:creationId xmlns:p14="http://schemas.microsoft.com/office/powerpoint/2010/main" val="8162207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enderequalitycommission.vic.gov.au/defined-entities-under-gender-equality-ac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genderequalitycommission.vic.gov.au/reporting-progress" TargetMode="External"/><Relationship Id="rId4" Type="http://schemas.openxmlformats.org/officeDocument/2006/relationships/hyperlink" Target="https://www.genderequalitycommission.vic.gov.au/gender-equality-action-pla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6F69C7-56C0-4383-AE06-0D227356D25F}"/>
              </a:ext>
            </a:extLst>
          </p:cNvPr>
          <p:cNvSpPr/>
          <p:nvPr/>
        </p:nvSpPr>
        <p:spPr>
          <a:xfrm>
            <a:off x="0" y="0"/>
            <a:ext cx="12192000"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7610A33-0B44-B14E-A2CB-43E3C5D3CB8B}"/>
              </a:ext>
            </a:extLst>
          </p:cNvPr>
          <p:cNvSpPr>
            <a:spLocks noGrp="1"/>
          </p:cNvSpPr>
          <p:nvPr>
            <p:ph type="ctrTitle"/>
          </p:nvPr>
        </p:nvSpPr>
        <p:spPr>
          <a:xfrm>
            <a:off x="178904" y="4081193"/>
            <a:ext cx="11208026" cy="1116780"/>
          </a:xfrm>
          <a:noFill/>
        </p:spPr>
        <p:txBody>
          <a:bodyPr>
            <a:normAutofit/>
          </a:bodyPr>
          <a:lstStyle/>
          <a:p>
            <a:pPr algn="l"/>
            <a:r>
              <a:rPr lang="en-US" sz="5500" b="1" dirty="0">
                <a:solidFill>
                  <a:srgbClr val="97BB3D"/>
                </a:solidFill>
                <a:latin typeface="HelveticaNeueLT Std Med Cn" panose="020B0806040702040204" pitchFamily="34" charset="0"/>
                <a:cs typeface="Calibri Light" panose="020F0302020204030204" pitchFamily="34" charset="0"/>
              </a:rPr>
              <a:t>From Little Things Big Things Grow</a:t>
            </a:r>
            <a:endParaRPr lang="en-US" sz="5500" dirty="0">
              <a:solidFill>
                <a:srgbClr val="97BB3D"/>
              </a:solidFill>
              <a:latin typeface="HelveticaNeueLT Std Med Cn" panose="020B0806040702040204" pitchFamily="34" charset="0"/>
            </a:endParaRPr>
          </a:p>
        </p:txBody>
      </p:sp>
      <p:sp>
        <p:nvSpPr>
          <p:cNvPr id="7" name="Rectangle 6">
            <a:extLst>
              <a:ext uri="{FF2B5EF4-FFF2-40B4-BE49-F238E27FC236}">
                <a16:creationId xmlns:a16="http://schemas.microsoft.com/office/drawing/2014/main" id="{0D7782D8-3853-4D25-B3D1-ACCA668E3B7C}"/>
              </a:ext>
            </a:extLst>
          </p:cNvPr>
          <p:cNvSpPr/>
          <p:nvPr/>
        </p:nvSpPr>
        <p:spPr>
          <a:xfrm>
            <a:off x="0" y="239135"/>
            <a:ext cx="12192000" cy="13234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0FAE3EEC-89E7-4580-A02A-CDD25838D3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831" y="338774"/>
            <a:ext cx="1738338" cy="1116781"/>
          </a:xfrm>
          <a:prstGeom prst="rect">
            <a:avLst/>
          </a:prstGeom>
        </p:spPr>
      </p:pic>
      <p:sp>
        <p:nvSpPr>
          <p:cNvPr id="9" name="TextBox 8">
            <a:extLst>
              <a:ext uri="{FF2B5EF4-FFF2-40B4-BE49-F238E27FC236}">
                <a16:creationId xmlns:a16="http://schemas.microsoft.com/office/drawing/2014/main" id="{D5515322-5B19-4F22-9336-D6E9B52A6F00}"/>
              </a:ext>
            </a:extLst>
          </p:cNvPr>
          <p:cNvSpPr txBox="1"/>
          <p:nvPr/>
        </p:nvSpPr>
        <p:spPr>
          <a:xfrm>
            <a:off x="178904" y="5331453"/>
            <a:ext cx="11837504" cy="1323439"/>
          </a:xfrm>
          <a:prstGeom prst="rect">
            <a:avLst/>
          </a:prstGeom>
          <a:noFill/>
        </p:spPr>
        <p:txBody>
          <a:bodyPr wrap="square">
            <a:spAutoFit/>
          </a:bodyPr>
          <a:lstStyle/>
          <a:p>
            <a:r>
              <a:rPr lang="en-US" sz="4000" b="1" i="1" dirty="0">
                <a:solidFill>
                  <a:schemeClr val="bg1"/>
                </a:solidFill>
                <a:latin typeface="HelveticaNeueLT Std Lt" panose="020B0403020202020204" pitchFamily="34" charset="0"/>
              </a:rPr>
              <a:t>BPW Victoria</a:t>
            </a:r>
            <a:br>
              <a:rPr lang="en-US" sz="4000" b="1" i="1" dirty="0">
                <a:solidFill>
                  <a:schemeClr val="bg1"/>
                </a:solidFill>
                <a:latin typeface="HelveticaNeueLT Std Lt" panose="020B0403020202020204" pitchFamily="34" charset="0"/>
              </a:rPr>
            </a:br>
            <a:r>
              <a:rPr lang="en-US" sz="4000" b="1" i="1" dirty="0">
                <a:solidFill>
                  <a:schemeClr val="bg1"/>
                </a:solidFill>
                <a:latin typeface="HelveticaNeueLT Std Lt" panose="020B0403020202020204" pitchFamily="34" charset="0"/>
              </a:rPr>
              <a:t>Engagement through Advocacy</a:t>
            </a:r>
            <a:endParaRPr lang="en-AU" sz="4000" dirty="0">
              <a:latin typeface="HelveticaNeueLT Std Lt" panose="020B0403020202020204" pitchFamily="34" charset="0"/>
            </a:endParaRPr>
          </a:p>
        </p:txBody>
      </p:sp>
      <p:cxnSp>
        <p:nvCxnSpPr>
          <p:cNvPr id="11" name="Straight Connector 10">
            <a:extLst>
              <a:ext uri="{FF2B5EF4-FFF2-40B4-BE49-F238E27FC236}">
                <a16:creationId xmlns:a16="http://schemas.microsoft.com/office/drawing/2014/main" id="{2AD0250B-F066-43AB-8BD4-258349176420}"/>
              </a:ext>
            </a:extLst>
          </p:cNvPr>
          <p:cNvCxnSpPr/>
          <p:nvPr/>
        </p:nvCxnSpPr>
        <p:spPr>
          <a:xfrm>
            <a:off x="307111" y="5280074"/>
            <a:ext cx="1029600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5535C85-61C1-4480-8FB3-8EE95A41D5E5}"/>
              </a:ext>
            </a:extLst>
          </p:cNvPr>
          <p:cNvPicPr>
            <a:picLocks noChangeAspect="1"/>
          </p:cNvPicPr>
          <p:nvPr/>
        </p:nvPicPr>
        <p:blipFill>
          <a:blip r:embed="rId4"/>
          <a:stretch>
            <a:fillRect/>
          </a:stretch>
        </p:blipFill>
        <p:spPr>
          <a:xfrm>
            <a:off x="4632000" y="1917623"/>
            <a:ext cx="2928000" cy="2196000"/>
          </a:xfrm>
          <a:prstGeom prst="rect">
            <a:avLst/>
          </a:prstGeom>
        </p:spPr>
      </p:pic>
      <p:pic>
        <p:nvPicPr>
          <p:cNvPr id="21" name="Picture 20">
            <a:extLst>
              <a:ext uri="{FF2B5EF4-FFF2-40B4-BE49-F238E27FC236}">
                <a16:creationId xmlns:a16="http://schemas.microsoft.com/office/drawing/2014/main" id="{BA159DC7-B94A-4A94-B049-91616995C09F}"/>
              </a:ext>
            </a:extLst>
          </p:cNvPr>
          <p:cNvPicPr>
            <a:picLocks noChangeAspect="1"/>
          </p:cNvPicPr>
          <p:nvPr/>
        </p:nvPicPr>
        <p:blipFill>
          <a:blip r:embed="rId5"/>
          <a:stretch>
            <a:fillRect/>
          </a:stretch>
        </p:blipFill>
        <p:spPr>
          <a:xfrm>
            <a:off x="7805568" y="1919334"/>
            <a:ext cx="2928000" cy="2196000"/>
          </a:xfrm>
          <a:prstGeom prst="rect">
            <a:avLst/>
          </a:prstGeom>
        </p:spPr>
      </p:pic>
      <p:pic>
        <p:nvPicPr>
          <p:cNvPr id="23" name="Picture 22">
            <a:extLst>
              <a:ext uri="{FF2B5EF4-FFF2-40B4-BE49-F238E27FC236}">
                <a16:creationId xmlns:a16="http://schemas.microsoft.com/office/drawing/2014/main" id="{36C39A56-DB96-4A11-9D86-1442E96FD957}"/>
              </a:ext>
            </a:extLst>
          </p:cNvPr>
          <p:cNvPicPr>
            <a:picLocks noChangeAspect="1"/>
          </p:cNvPicPr>
          <p:nvPr/>
        </p:nvPicPr>
        <p:blipFill>
          <a:blip r:embed="rId6"/>
          <a:stretch>
            <a:fillRect/>
          </a:stretch>
        </p:blipFill>
        <p:spPr>
          <a:xfrm>
            <a:off x="1458432" y="1915912"/>
            <a:ext cx="2928000" cy="2196000"/>
          </a:xfrm>
          <a:prstGeom prst="rect">
            <a:avLst/>
          </a:prstGeom>
        </p:spPr>
      </p:pic>
    </p:spTree>
    <p:extLst>
      <p:ext uri="{BB962C8B-B14F-4D97-AF65-F5344CB8AC3E}">
        <p14:creationId xmlns:p14="http://schemas.microsoft.com/office/powerpoint/2010/main" val="29774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9ADE915-B17B-44B8-B701-4AE7A1FA7493}"/>
              </a:ext>
            </a:extLst>
          </p:cNvPr>
          <p:cNvSpPr txBox="1"/>
          <p:nvPr/>
        </p:nvSpPr>
        <p:spPr>
          <a:xfrm>
            <a:off x="4925406" y="3018239"/>
            <a:ext cx="6559290" cy="2945422"/>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US" sz="2400" i="1" dirty="0">
                <a:solidFill>
                  <a:srgbClr val="7030A0"/>
                </a:solidFill>
                <a:latin typeface="HelveticaNeueLT Std Lt" panose="020B0403020202020204" pitchFamily="34" charset="0"/>
              </a:rPr>
              <a:t>Education &amp; Training </a:t>
            </a:r>
          </a:p>
          <a:p>
            <a:pPr marL="342900" indent="-342900">
              <a:lnSpc>
                <a:spcPct val="107000"/>
              </a:lnSpc>
              <a:spcAft>
                <a:spcPts val="800"/>
              </a:spcAft>
              <a:buFont typeface="Arial" panose="020B0604020202020204" pitchFamily="34" charset="0"/>
              <a:buChar char="•"/>
            </a:pPr>
            <a:r>
              <a:rPr lang="en-US" sz="2400" i="1" dirty="0">
                <a:solidFill>
                  <a:srgbClr val="7030A0"/>
                </a:solidFill>
                <a:latin typeface="HelveticaNeueLT Std Lt" panose="020B0403020202020204" pitchFamily="34" charset="0"/>
              </a:rPr>
              <a:t>Work &amp; Economic Security </a:t>
            </a:r>
          </a:p>
          <a:p>
            <a:pPr marL="342900" indent="-342900">
              <a:lnSpc>
                <a:spcPct val="107000"/>
              </a:lnSpc>
              <a:spcAft>
                <a:spcPts val="800"/>
              </a:spcAft>
              <a:buFont typeface="Arial" panose="020B0604020202020204" pitchFamily="34" charset="0"/>
              <a:buChar char="•"/>
            </a:pPr>
            <a:r>
              <a:rPr lang="en-US" sz="2400" i="1" dirty="0">
                <a:solidFill>
                  <a:srgbClr val="7030A0"/>
                </a:solidFill>
                <a:latin typeface="HelveticaNeueLT Std Lt" panose="020B0403020202020204" pitchFamily="34" charset="0"/>
              </a:rPr>
              <a:t>Health, Safety &amp; Wellbeing</a:t>
            </a:r>
          </a:p>
          <a:p>
            <a:pPr marL="342900" indent="-342900">
              <a:lnSpc>
                <a:spcPct val="107000"/>
              </a:lnSpc>
              <a:spcAft>
                <a:spcPts val="800"/>
              </a:spcAft>
              <a:buFont typeface="Arial" panose="020B0604020202020204" pitchFamily="34" charset="0"/>
              <a:buChar char="•"/>
            </a:pPr>
            <a:r>
              <a:rPr lang="en-US" sz="2400" i="1" dirty="0">
                <a:solidFill>
                  <a:srgbClr val="97BB3D"/>
                </a:solidFill>
                <a:latin typeface="HelveticaNeueLT Std Lt" panose="020B0403020202020204" pitchFamily="34" charset="0"/>
              </a:rPr>
              <a:t>Leadership &amp; Representation </a:t>
            </a:r>
          </a:p>
          <a:p>
            <a:pPr marL="342900" indent="-342900">
              <a:lnSpc>
                <a:spcPct val="107000"/>
              </a:lnSpc>
              <a:spcAft>
                <a:spcPts val="800"/>
              </a:spcAft>
              <a:buFont typeface="Arial" panose="020B0604020202020204" pitchFamily="34" charset="0"/>
              <a:buChar char="•"/>
            </a:pPr>
            <a:r>
              <a:rPr lang="en-US" sz="2400" i="1" dirty="0">
                <a:solidFill>
                  <a:srgbClr val="7030A0"/>
                </a:solidFill>
                <a:latin typeface="HelveticaNeueLT Std Lt" panose="020B0403020202020204" pitchFamily="34" charset="0"/>
              </a:rPr>
              <a:t>Sport &amp; Recreation</a:t>
            </a:r>
          </a:p>
          <a:p>
            <a:pPr marL="342900" indent="-342900">
              <a:lnSpc>
                <a:spcPct val="107000"/>
              </a:lnSpc>
              <a:spcAft>
                <a:spcPts val="800"/>
              </a:spcAft>
              <a:buFont typeface="Arial" panose="020B0604020202020204" pitchFamily="34" charset="0"/>
              <a:buChar char="•"/>
            </a:pPr>
            <a:r>
              <a:rPr lang="en-US" sz="2400" i="1" dirty="0">
                <a:solidFill>
                  <a:srgbClr val="7030A0"/>
                </a:solidFill>
                <a:latin typeface="HelveticaNeueLT Std Lt" panose="020B0403020202020204" pitchFamily="34" charset="0"/>
              </a:rPr>
              <a:t>Media, Arts &amp; Culture</a:t>
            </a:r>
            <a:endParaRPr lang="en-AU" sz="2400" i="1" dirty="0">
              <a:solidFill>
                <a:srgbClr val="7030A0"/>
              </a:solidFill>
              <a:latin typeface="HelveticaNeueLT Std Lt" panose="020B0403020202020204" pitchFamily="34" charset="0"/>
            </a:endParaRPr>
          </a:p>
        </p:txBody>
      </p:sp>
      <p:sp>
        <p:nvSpPr>
          <p:cNvPr id="21" name="TextBox 20">
            <a:extLst>
              <a:ext uri="{FF2B5EF4-FFF2-40B4-BE49-F238E27FC236}">
                <a16:creationId xmlns:a16="http://schemas.microsoft.com/office/drawing/2014/main" id="{280F2537-8770-4564-944E-6F8346CCCA5E}"/>
              </a:ext>
            </a:extLst>
          </p:cNvPr>
          <p:cNvSpPr txBox="1"/>
          <p:nvPr/>
        </p:nvSpPr>
        <p:spPr>
          <a:xfrm>
            <a:off x="4776112" y="2301332"/>
            <a:ext cx="6096000" cy="584775"/>
          </a:xfrm>
          <a:prstGeom prst="rect">
            <a:avLst/>
          </a:prstGeom>
          <a:noFill/>
        </p:spPr>
        <p:txBody>
          <a:bodyPr wrap="square">
            <a:spAutoFit/>
          </a:bodyPr>
          <a:lstStyle/>
          <a:p>
            <a:r>
              <a:rPr lang="en-US" sz="3200" b="1" dirty="0">
                <a:solidFill>
                  <a:srgbClr val="97BB3D"/>
                </a:solidFill>
                <a:latin typeface="HelveticaNeueLT Std Lt" panose="020B0403020202020204" pitchFamily="34" charset="0"/>
              </a:rPr>
              <a:t>Six Priority Action Areas</a:t>
            </a:r>
          </a:p>
        </p:txBody>
      </p:sp>
      <p:sp>
        <p:nvSpPr>
          <p:cNvPr id="7" name="Title 1">
            <a:extLst>
              <a:ext uri="{FF2B5EF4-FFF2-40B4-BE49-F238E27FC236}">
                <a16:creationId xmlns:a16="http://schemas.microsoft.com/office/drawing/2014/main" id="{FE23D129-2524-4BFE-8154-0F4D3BD24886}"/>
              </a:ext>
            </a:extLst>
          </p:cNvPr>
          <p:cNvSpPr txBox="1">
            <a:spLocks/>
          </p:cNvSpPr>
          <p:nvPr/>
        </p:nvSpPr>
        <p:spPr>
          <a:xfrm>
            <a:off x="40778" y="0"/>
            <a:ext cx="4876662"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Victoria’s Gender Equality Strategy</a:t>
            </a:r>
          </a:p>
        </p:txBody>
      </p:sp>
      <p:sp>
        <p:nvSpPr>
          <p:cNvPr id="8" name="TextBox 7">
            <a:extLst>
              <a:ext uri="{FF2B5EF4-FFF2-40B4-BE49-F238E27FC236}">
                <a16:creationId xmlns:a16="http://schemas.microsoft.com/office/drawing/2014/main" id="{7AB5C745-A828-4CD3-A947-17FEA6A506AC}"/>
              </a:ext>
            </a:extLst>
          </p:cNvPr>
          <p:cNvSpPr txBox="1"/>
          <p:nvPr/>
        </p:nvSpPr>
        <p:spPr>
          <a:xfrm>
            <a:off x="351865" y="2159625"/>
            <a:ext cx="3720516" cy="2708434"/>
          </a:xfrm>
          <a:prstGeom prst="rect">
            <a:avLst/>
          </a:prstGeom>
          <a:noFill/>
        </p:spPr>
        <p:txBody>
          <a:bodyPr wrap="square">
            <a:spAutoFit/>
          </a:bodyPr>
          <a:lstStyle/>
          <a:p>
            <a:pPr>
              <a:spcAft>
                <a:spcPts val="1200"/>
              </a:spcAft>
            </a:pPr>
            <a:r>
              <a:rPr lang="en-US" sz="2000" i="1" dirty="0">
                <a:solidFill>
                  <a:srgbClr val="7030A0">
                    <a:alpha val="55000"/>
                  </a:srgbClr>
                </a:solidFill>
                <a:latin typeface="HelveticaNeueLT Std Lt" panose="020B0403020202020204" pitchFamily="34" charset="0"/>
              </a:rPr>
              <a:t>Acknowledges the importance of government leadership in addressing gender inequality and unconscious bias</a:t>
            </a:r>
          </a:p>
          <a:p>
            <a:pPr>
              <a:spcAft>
                <a:spcPts val="1200"/>
              </a:spcAft>
            </a:pPr>
            <a:endParaRPr lang="en-US" sz="2000" i="1" dirty="0">
              <a:solidFill>
                <a:srgbClr val="7030A0">
                  <a:alpha val="55000"/>
                </a:srgbClr>
              </a:solidFill>
              <a:latin typeface="HelveticaNeueLT Std Lt" panose="020B0403020202020204" pitchFamily="34" charset="0"/>
            </a:endParaRPr>
          </a:p>
          <a:p>
            <a:pPr>
              <a:spcAft>
                <a:spcPts val="1200"/>
              </a:spcAft>
            </a:pPr>
            <a:endParaRPr lang="en-US" sz="2000" i="1" dirty="0">
              <a:solidFill>
                <a:srgbClr val="7030A0">
                  <a:alpha val="55000"/>
                </a:srgbClr>
              </a:solidFill>
              <a:latin typeface="HelveticaNeueLT Std Lt" panose="020B0403020202020204" pitchFamily="34" charset="0"/>
            </a:endParaRPr>
          </a:p>
          <a:p>
            <a:pPr>
              <a:spcAft>
                <a:spcPts val="1200"/>
              </a:spcAft>
            </a:pPr>
            <a:endParaRPr lang="en-US" sz="2000" i="1" dirty="0">
              <a:solidFill>
                <a:srgbClr val="7030A0">
                  <a:alpha val="55000"/>
                </a:srgbClr>
              </a:solidFill>
              <a:latin typeface="HelveticaNeueLT Std Lt" panose="020B0403020202020204" pitchFamily="34" charset="0"/>
            </a:endParaRPr>
          </a:p>
        </p:txBody>
      </p:sp>
      <p:cxnSp>
        <p:nvCxnSpPr>
          <p:cNvPr id="10" name="Straight Connector 9">
            <a:extLst>
              <a:ext uri="{FF2B5EF4-FFF2-40B4-BE49-F238E27FC236}">
                <a16:creationId xmlns:a16="http://schemas.microsoft.com/office/drawing/2014/main" id="{79A69934-6494-4DAC-BBEC-CF78D1CD8351}"/>
              </a:ext>
            </a:extLst>
          </p:cNvPr>
          <p:cNvCxnSpPr/>
          <p:nvPr/>
        </p:nvCxnSpPr>
        <p:spPr>
          <a:xfrm>
            <a:off x="172754" y="1335884"/>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42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2991260" y="228472"/>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10" name="Content Placeholder 3">
            <a:extLst>
              <a:ext uri="{FF2B5EF4-FFF2-40B4-BE49-F238E27FC236}">
                <a16:creationId xmlns:a16="http://schemas.microsoft.com/office/drawing/2014/main" id="{62C14DF9-AAA6-1340-B1AF-D4F9F5CC0255}"/>
              </a:ext>
            </a:extLst>
          </p:cNvPr>
          <p:cNvSpPr txBox="1">
            <a:spLocks/>
          </p:cNvSpPr>
          <p:nvPr/>
        </p:nvSpPr>
        <p:spPr>
          <a:xfrm>
            <a:off x="-3344423" y="362332"/>
            <a:ext cx="3958211" cy="229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chemeClr val="tx1">
                  <a:alpha val="55000"/>
                </a:schemeClr>
              </a:solidFill>
            </a:endParaRPr>
          </a:p>
        </p:txBody>
      </p:sp>
      <p:pic>
        <p:nvPicPr>
          <p:cNvPr id="12" name="Picture 11" descr="A group of women posing for a photo&#10;&#10;Description automatically generated">
            <a:extLst>
              <a:ext uri="{FF2B5EF4-FFF2-40B4-BE49-F238E27FC236}">
                <a16:creationId xmlns:a16="http://schemas.microsoft.com/office/drawing/2014/main" id="{EFC480CE-3863-4637-99CC-6452956E5503}"/>
              </a:ext>
            </a:extLst>
          </p:cNvPr>
          <p:cNvPicPr>
            <a:picLocks noChangeAspect="1"/>
          </p:cNvPicPr>
          <p:nvPr/>
        </p:nvPicPr>
        <p:blipFill>
          <a:blip r:embed="rId3"/>
          <a:stretch>
            <a:fillRect/>
          </a:stretch>
        </p:blipFill>
        <p:spPr>
          <a:xfrm>
            <a:off x="5191465" y="1878435"/>
            <a:ext cx="6415515" cy="4811636"/>
          </a:xfrm>
          <a:prstGeom prst="rect">
            <a:avLst/>
          </a:prstGeom>
        </p:spPr>
      </p:pic>
      <p:sp>
        <p:nvSpPr>
          <p:cNvPr id="9" name="Title 1">
            <a:extLst>
              <a:ext uri="{FF2B5EF4-FFF2-40B4-BE49-F238E27FC236}">
                <a16:creationId xmlns:a16="http://schemas.microsoft.com/office/drawing/2014/main" id="{AD64BBC1-52FE-4C61-A940-79AA31629A52}"/>
              </a:ext>
            </a:extLst>
          </p:cNvPr>
          <p:cNvSpPr txBox="1">
            <a:spLocks/>
          </p:cNvSpPr>
          <p:nvPr/>
        </p:nvSpPr>
        <p:spPr>
          <a:xfrm>
            <a:off x="116193" y="-299059"/>
            <a:ext cx="540578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2016 - 2020</a:t>
            </a:r>
          </a:p>
        </p:txBody>
      </p:sp>
      <p:sp>
        <p:nvSpPr>
          <p:cNvPr id="11" name="TextBox 10">
            <a:extLst>
              <a:ext uri="{FF2B5EF4-FFF2-40B4-BE49-F238E27FC236}">
                <a16:creationId xmlns:a16="http://schemas.microsoft.com/office/drawing/2014/main" id="{69F533D7-C31C-4441-88F0-123B4D3D9F17}"/>
              </a:ext>
            </a:extLst>
          </p:cNvPr>
          <p:cNvSpPr txBox="1"/>
          <p:nvPr/>
        </p:nvSpPr>
        <p:spPr>
          <a:xfrm>
            <a:off x="243534" y="2671040"/>
            <a:ext cx="4464424" cy="255454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BPW members in Victoria updated at Club level regarding progress on consultations around the Bill</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Catalyst to development of Victorian Presidents’ Meetings</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Direct link to formation of Victorian Policy Committee</a:t>
            </a:r>
          </a:p>
        </p:txBody>
      </p:sp>
      <p:sp>
        <p:nvSpPr>
          <p:cNvPr id="14" name="TextBox 13">
            <a:extLst>
              <a:ext uri="{FF2B5EF4-FFF2-40B4-BE49-F238E27FC236}">
                <a16:creationId xmlns:a16="http://schemas.microsoft.com/office/drawing/2014/main" id="{6FF92367-A1DC-4595-A300-9CD8AE89BF6A}"/>
              </a:ext>
            </a:extLst>
          </p:cNvPr>
          <p:cNvSpPr txBox="1"/>
          <p:nvPr/>
        </p:nvSpPr>
        <p:spPr>
          <a:xfrm>
            <a:off x="116193" y="728261"/>
            <a:ext cx="4464424" cy="2062103"/>
          </a:xfrm>
          <a:prstGeom prst="rect">
            <a:avLst/>
          </a:prstGeom>
          <a:noFill/>
        </p:spPr>
        <p:txBody>
          <a:bodyPr wrap="square">
            <a:spAutoFit/>
          </a:bodyPr>
          <a:lstStyle/>
          <a:p>
            <a:r>
              <a:rPr lang="en-US" sz="3200" b="1" i="1" kern="1200" dirty="0">
                <a:solidFill>
                  <a:srgbClr val="7030A0"/>
                </a:solidFill>
                <a:latin typeface="HelveticaNeueLT Std Lt" panose="020B0403020202020204" pitchFamily="34" charset="0"/>
              </a:rPr>
              <a:t>Building Policy Momentum Across Victoria</a:t>
            </a:r>
          </a:p>
          <a:p>
            <a:endParaRPr lang="en-AU" sz="3200" i="1" dirty="0"/>
          </a:p>
        </p:txBody>
      </p:sp>
      <p:cxnSp>
        <p:nvCxnSpPr>
          <p:cNvPr id="15" name="Straight Connector 14">
            <a:extLst>
              <a:ext uri="{FF2B5EF4-FFF2-40B4-BE49-F238E27FC236}">
                <a16:creationId xmlns:a16="http://schemas.microsoft.com/office/drawing/2014/main" id="{FA510B9F-9C33-464E-8BC0-3CA27C3A67D1}"/>
              </a:ext>
            </a:extLst>
          </p:cNvPr>
          <p:cNvCxnSpPr/>
          <p:nvPr/>
        </p:nvCxnSpPr>
        <p:spPr>
          <a:xfrm>
            <a:off x="220358" y="728261"/>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228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2956120" y="862653"/>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9" name="Title 1">
            <a:extLst>
              <a:ext uri="{FF2B5EF4-FFF2-40B4-BE49-F238E27FC236}">
                <a16:creationId xmlns:a16="http://schemas.microsoft.com/office/drawing/2014/main" id="{072DA74F-66B4-46D5-8888-F14A9AEB60F6}"/>
              </a:ext>
            </a:extLst>
          </p:cNvPr>
          <p:cNvSpPr txBox="1">
            <a:spLocks/>
          </p:cNvSpPr>
          <p:nvPr/>
        </p:nvSpPr>
        <p:spPr>
          <a:xfrm>
            <a:off x="40778" y="-191063"/>
            <a:ext cx="540578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February 2020</a:t>
            </a:r>
          </a:p>
        </p:txBody>
      </p:sp>
      <p:sp>
        <p:nvSpPr>
          <p:cNvPr id="12" name="TextBox 11">
            <a:extLst>
              <a:ext uri="{FF2B5EF4-FFF2-40B4-BE49-F238E27FC236}">
                <a16:creationId xmlns:a16="http://schemas.microsoft.com/office/drawing/2014/main" id="{4EBC0096-8727-4272-B41C-B003A61C1D88}"/>
              </a:ext>
            </a:extLst>
          </p:cNvPr>
          <p:cNvSpPr txBox="1"/>
          <p:nvPr/>
        </p:nvSpPr>
        <p:spPr>
          <a:xfrm>
            <a:off x="243534" y="2884710"/>
            <a:ext cx="3715724" cy="1631216"/>
          </a:xfrm>
          <a:prstGeom prst="rect">
            <a:avLst/>
          </a:prstGeom>
          <a:noFill/>
        </p:spPr>
        <p:txBody>
          <a:bodyPr wrap="square">
            <a:spAutoFit/>
          </a:bodyPr>
          <a:lstStyle/>
          <a:p>
            <a:pPr>
              <a:spcAft>
                <a:spcPts val="1200"/>
              </a:spcAft>
            </a:pPr>
            <a:r>
              <a:rPr lang="en-US" sz="2000" i="1" dirty="0">
                <a:solidFill>
                  <a:srgbClr val="7030A0">
                    <a:alpha val="55000"/>
                  </a:srgbClr>
                </a:solidFill>
                <a:latin typeface="HelveticaNeueLT Std Lt" panose="020B0403020202020204" pitchFamily="34" charset="0"/>
              </a:rPr>
              <a:t>BPW Members in the Parliament’s public gallery to watch the debate and celebrate the Enactment of the Bill</a:t>
            </a:r>
          </a:p>
        </p:txBody>
      </p:sp>
      <p:sp>
        <p:nvSpPr>
          <p:cNvPr id="14" name="TextBox 13">
            <a:extLst>
              <a:ext uri="{FF2B5EF4-FFF2-40B4-BE49-F238E27FC236}">
                <a16:creationId xmlns:a16="http://schemas.microsoft.com/office/drawing/2014/main" id="{636CDE16-DE51-4906-8756-3A79E903F2F3}"/>
              </a:ext>
            </a:extLst>
          </p:cNvPr>
          <p:cNvSpPr txBox="1"/>
          <p:nvPr/>
        </p:nvSpPr>
        <p:spPr>
          <a:xfrm>
            <a:off x="40778" y="849298"/>
            <a:ext cx="4464424" cy="1569660"/>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Victorian</a:t>
            </a:r>
          </a:p>
          <a:p>
            <a:r>
              <a:rPr lang="en-US" sz="3200" b="1" i="1" dirty="0">
                <a:solidFill>
                  <a:srgbClr val="7030A0"/>
                </a:solidFill>
                <a:latin typeface="HelveticaNeueLT Std Lt" panose="020B0403020202020204" pitchFamily="34" charset="0"/>
              </a:rPr>
              <a:t>Gender Equality Act passed</a:t>
            </a:r>
            <a:endParaRPr lang="en-AU" sz="3200" i="1" dirty="0"/>
          </a:p>
        </p:txBody>
      </p:sp>
      <p:cxnSp>
        <p:nvCxnSpPr>
          <p:cNvPr id="15" name="Straight Connector 14">
            <a:extLst>
              <a:ext uri="{FF2B5EF4-FFF2-40B4-BE49-F238E27FC236}">
                <a16:creationId xmlns:a16="http://schemas.microsoft.com/office/drawing/2014/main" id="{6A76F23A-E241-4313-A884-47F31C10AC98}"/>
              </a:ext>
            </a:extLst>
          </p:cNvPr>
          <p:cNvCxnSpPr/>
          <p:nvPr/>
        </p:nvCxnSpPr>
        <p:spPr>
          <a:xfrm>
            <a:off x="144131" y="862653"/>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477DA1-28C6-4A51-9F14-495554EFC09B}"/>
              </a:ext>
            </a:extLst>
          </p:cNvPr>
          <p:cNvSpPr txBox="1"/>
          <p:nvPr/>
        </p:nvSpPr>
        <p:spPr>
          <a:xfrm>
            <a:off x="4313595" y="2424740"/>
            <a:ext cx="5650537" cy="320087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i="1" dirty="0">
                <a:solidFill>
                  <a:srgbClr val="7030A0"/>
                </a:solidFill>
                <a:latin typeface="HelveticaNeueLT Std Lt" panose="020B0403020202020204" pitchFamily="34" charset="0"/>
              </a:rPr>
              <a:t>Requires the </a:t>
            </a:r>
            <a:r>
              <a:rPr lang="en-US" sz="2400" i="1" dirty="0">
                <a:solidFill>
                  <a:srgbClr val="97BB3D"/>
                </a:solidFill>
                <a:latin typeface="HelveticaNeueLT Std Lt" panose="020B0403020202020204" pitchFamily="34" charset="0"/>
              </a:rPr>
              <a:t>Victorian public sector, local councils and universities </a:t>
            </a:r>
            <a:r>
              <a:rPr lang="en-US" sz="2400" i="1" dirty="0">
                <a:solidFill>
                  <a:srgbClr val="7030A0"/>
                </a:solidFill>
                <a:latin typeface="HelveticaNeueLT Std Lt" panose="020B0403020202020204" pitchFamily="34" charset="0"/>
              </a:rPr>
              <a:t>to take positive action towards achieving workplace gender equality.</a:t>
            </a:r>
          </a:p>
          <a:p>
            <a:pPr marL="342900" indent="-342900">
              <a:spcAft>
                <a:spcPts val="1200"/>
              </a:spcAft>
              <a:buFont typeface="Arial" panose="020B0604020202020204" pitchFamily="34" charset="0"/>
              <a:buChar char="•"/>
            </a:pPr>
            <a:r>
              <a:rPr lang="en-US" sz="2400" i="1" dirty="0">
                <a:solidFill>
                  <a:srgbClr val="7030A0"/>
                </a:solidFill>
                <a:latin typeface="HelveticaNeueLT Std Lt" panose="020B0403020202020204" pitchFamily="34" charset="0"/>
              </a:rPr>
              <a:t>Requires these </a:t>
            </a:r>
            <a:r>
              <a:rPr lang="en-US" sz="2400" i="1" dirty="0" err="1">
                <a:solidFill>
                  <a:srgbClr val="7030A0"/>
                </a:solidFill>
                <a:latin typeface="HelveticaNeueLT Std Lt" panose="020B0403020202020204" pitchFamily="34" charset="0"/>
              </a:rPr>
              <a:t>organisations</a:t>
            </a:r>
            <a:r>
              <a:rPr lang="en-US" sz="2400" i="1" dirty="0">
                <a:solidFill>
                  <a:srgbClr val="7030A0"/>
                </a:solidFill>
                <a:latin typeface="HelveticaNeueLT Std Lt" panose="020B0403020202020204" pitchFamily="34" charset="0"/>
              </a:rPr>
              <a:t> to consider and promote gender equality in their policies, programs and services.</a:t>
            </a:r>
          </a:p>
        </p:txBody>
      </p:sp>
    </p:spTree>
    <p:extLst>
      <p:ext uri="{BB962C8B-B14F-4D97-AF65-F5344CB8AC3E}">
        <p14:creationId xmlns:p14="http://schemas.microsoft.com/office/powerpoint/2010/main" val="364921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2956120" y="862653"/>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10" name="TextBox 9">
            <a:extLst>
              <a:ext uri="{FF2B5EF4-FFF2-40B4-BE49-F238E27FC236}">
                <a16:creationId xmlns:a16="http://schemas.microsoft.com/office/drawing/2014/main" id="{E1CD1DE4-1169-4896-BE78-C7A8442FB3D3}"/>
              </a:ext>
            </a:extLst>
          </p:cNvPr>
          <p:cNvSpPr txBox="1"/>
          <p:nvPr/>
        </p:nvSpPr>
        <p:spPr>
          <a:xfrm>
            <a:off x="754145" y="2217487"/>
            <a:ext cx="9622055" cy="3600986"/>
          </a:xfrm>
          <a:prstGeom prst="rect">
            <a:avLst/>
          </a:prstGeom>
          <a:noFill/>
        </p:spPr>
        <p:txBody>
          <a:bodyPr wrap="square">
            <a:spAutoFit/>
          </a:bodyPr>
          <a:lstStyle/>
          <a:p>
            <a:pPr>
              <a:spcAft>
                <a:spcPts val="1200"/>
              </a:spcAft>
            </a:pPr>
            <a:r>
              <a:rPr lang="en-US" sz="2600" i="1" dirty="0">
                <a:solidFill>
                  <a:srgbClr val="7030A0"/>
                </a:solidFill>
                <a:latin typeface="HelveticaNeueLT Std Lt" panose="020B0403020202020204" pitchFamily="34" charset="0"/>
              </a:rPr>
              <a:t>“Defined entities” </a:t>
            </a:r>
            <a:r>
              <a:rPr lang="en-US" sz="2600" dirty="0">
                <a:solidFill>
                  <a:srgbClr val="7030A0"/>
                </a:solidFill>
                <a:latin typeface="HelveticaNeueLT Std Lt" panose="020B0403020202020204" pitchFamily="34" charset="0"/>
              </a:rPr>
              <a:t>are required to:</a:t>
            </a:r>
          </a:p>
          <a:p>
            <a:pPr marL="342900" indent="-342900">
              <a:buFont typeface="Arial" panose="020B0604020202020204" pitchFamily="34" charset="0"/>
              <a:buChar char="•"/>
            </a:pPr>
            <a:r>
              <a:rPr lang="en-US" sz="2400" i="1" dirty="0">
                <a:solidFill>
                  <a:srgbClr val="7030A0"/>
                </a:solidFill>
                <a:latin typeface="HelveticaNeueLT Std Lt" panose="020B0403020202020204" pitchFamily="34" charset="0"/>
              </a:rPr>
              <a:t>Implement a </a:t>
            </a:r>
            <a:r>
              <a:rPr lang="en-US" sz="2400" i="1" dirty="0">
                <a:solidFill>
                  <a:srgbClr val="97BB3D"/>
                </a:solidFill>
                <a:latin typeface="HelveticaNeueLT Std Lt" panose="020B0403020202020204" pitchFamily="34" charset="0"/>
              </a:rPr>
              <a:t>Gender Equality Action Plan</a:t>
            </a:r>
            <a:r>
              <a:rPr lang="en-US" sz="2400" i="1" dirty="0">
                <a:solidFill>
                  <a:srgbClr val="7030A0"/>
                </a:solidFill>
                <a:latin typeface="HelveticaNeueLT Std Lt" panose="020B0403020202020204" pitchFamily="34" charset="0"/>
              </a:rPr>
              <a:t>, which includes: </a:t>
            </a:r>
          </a:p>
          <a:p>
            <a:pPr marL="800100" lvl="1" indent="-342900">
              <a:buFont typeface="HelveticaNeueLT Std Lt" panose="020B0403020202020204" pitchFamily="34" charset="0"/>
              <a:buChar char="–"/>
            </a:pPr>
            <a:r>
              <a:rPr lang="en-US" sz="2400" i="1" dirty="0">
                <a:solidFill>
                  <a:srgbClr val="7030A0"/>
                </a:solidFill>
                <a:latin typeface="HelveticaNeueLT Std Lt" panose="020B0403020202020204" pitchFamily="34" charset="0"/>
              </a:rPr>
              <a:t>A </a:t>
            </a:r>
            <a:r>
              <a:rPr lang="en-US" sz="2400" i="1" dirty="0">
                <a:solidFill>
                  <a:srgbClr val="97BB3D"/>
                </a:solidFill>
                <a:latin typeface="HelveticaNeueLT Std Lt" panose="020B0403020202020204" pitchFamily="34" charset="0"/>
              </a:rPr>
              <a:t>workplace gender audit</a:t>
            </a:r>
          </a:p>
          <a:p>
            <a:pPr marL="800100" lvl="1" indent="-342900">
              <a:buFont typeface="HelveticaNeueLT Std Lt" panose="020B0403020202020204" pitchFamily="34" charset="0"/>
              <a:buChar char="–"/>
            </a:pPr>
            <a:r>
              <a:rPr lang="en-US" sz="2400" i="1" dirty="0">
                <a:solidFill>
                  <a:srgbClr val="7030A0"/>
                </a:solidFill>
                <a:latin typeface="HelveticaNeueLT Std Lt" panose="020B0403020202020204" pitchFamily="34" charset="0"/>
              </a:rPr>
              <a:t>Strategies for achieving workplace gender equality</a:t>
            </a:r>
          </a:p>
          <a:p>
            <a:pPr marL="342900" indent="-342900">
              <a:buFont typeface="Arial" panose="020B0604020202020204" pitchFamily="34" charset="0"/>
              <a:buChar char="•"/>
            </a:pPr>
            <a:r>
              <a:rPr lang="en-US" sz="2400" i="1" dirty="0">
                <a:solidFill>
                  <a:srgbClr val="97BB3D"/>
                </a:solidFill>
                <a:latin typeface="HelveticaNeueLT Std Lt" panose="020B0403020202020204" pitchFamily="34" charset="0"/>
              </a:rPr>
              <a:t>Publicly report </a:t>
            </a:r>
            <a:r>
              <a:rPr lang="en-US" sz="2400" i="1" dirty="0">
                <a:solidFill>
                  <a:srgbClr val="7030A0"/>
                </a:solidFill>
                <a:latin typeface="HelveticaNeueLT Std Lt" panose="020B0403020202020204" pitchFamily="34" charset="0"/>
              </a:rPr>
              <a:t>on progress</a:t>
            </a:r>
          </a:p>
          <a:p>
            <a:pPr marL="342900" indent="-342900">
              <a:buFont typeface="Arial" panose="020B0604020202020204" pitchFamily="34" charset="0"/>
              <a:buChar char="•"/>
            </a:pPr>
            <a:r>
              <a:rPr lang="en-US" sz="2400" i="1" dirty="0">
                <a:solidFill>
                  <a:srgbClr val="7030A0"/>
                </a:solidFill>
                <a:latin typeface="HelveticaNeueLT Std Lt" panose="020B0403020202020204" pitchFamily="34" charset="0"/>
              </a:rPr>
              <a:t>Promote gender equality in policies, programs and services that impact the public</a:t>
            </a:r>
          </a:p>
          <a:p>
            <a:pPr marL="342900" indent="-342900">
              <a:buFont typeface="Arial" panose="020B0604020202020204" pitchFamily="34" charset="0"/>
              <a:buChar char="•"/>
            </a:pPr>
            <a:r>
              <a:rPr lang="en-US" sz="2400" i="1" dirty="0">
                <a:solidFill>
                  <a:srgbClr val="7030A0"/>
                </a:solidFill>
                <a:latin typeface="HelveticaNeueLT Std Lt" panose="020B0403020202020204" pitchFamily="34" charset="0"/>
              </a:rPr>
              <a:t>Complete </a:t>
            </a:r>
            <a:r>
              <a:rPr lang="en-US" sz="2400" i="1" dirty="0">
                <a:solidFill>
                  <a:srgbClr val="97BB3D"/>
                </a:solidFill>
                <a:latin typeface="HelveticaNeueLT Std Lt" panose="020B0403020202020204" pitchFamily="34" charset="0"/>
              </a:rPr>
              <a:t>gender impact assessments</a:t>
            </a:r>
          </a:p>
          <a:p>
            <a:endParaRPr lang="en-US" sz="2400" dirty="0">
              <a:solidFill>
                <a:srgbClr val="00B050"/>
              </a:solidFill>
              <a:latin typeface="HelveticaNeueLT Std Lt" panose="020B0403020202020204" pitchFamily="34" charset="0"/>
            </a:endParaRPr>
          </a:p>
        </p:txBody>
      </p:sp>
      <p:sp>
        <p:nvSpPr>
          <p:cNvPr id="9" name="Title 1">
            <a:extLst>
              <a:ext uri="{FF2B5EF4-FFF2-40B4-BE49-F238E27FC236}">
                <a16:creationId xmlns:a16="http://schemas.microsoft.com/office/drawing/2014/main" id="{072DA74F-66B4-46D5-8888-F14A9AEB60F6}"/>
              </a:ext>
            </a:extLst>
          </p:cNvPr>
          <p:cNvSpPr txBox="1">
            <a:spLocks/>
          </p:cNvSpPr>
          <p:nvPr/>
        </p:nvSpPr>
        <p:spPr>
          <a:xfrm>
            <a:off x="40778" y="0"/>
            <a:ext cx="540578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Victorian Gender </a:t>
            </a:r>
          </a:p>
          <a:p>
            <a:r>
              <a:rPr lang="en-US" sz="3200" b="1" dirty="0">
                <a:solidFill>
                  <a:srgbClr val="7030A0"/>
                </a:solidFill>
                <a:latin typeface="HelveticaNeueLT Std Lt" panose="020B0403020202020204" pitchFamily="34" charset="0"/>
              </a:rPr>
              <a:t>Equality Act 2020</a:t>
            </a:r>
          </a:p>
        </p:txBody>
      </p:sp>
      <p:cxnSp>
        <p:nvCxnSpPr>
          <p:cNvPr id="15" name="Straight Connector 14">
            <a:extLst>
              <a:ext uri="{FF2B5EF4-FFF2-40B4-BE49-F238E27FC236}">
                <a16:creationId xmlns:a16="http://schemas.microsoft.com/office/drawing/2014/main" id="{6A76F23A-E241-4313-A884-47F31C10AC98}"/>
              </a:ext>
            </a:extLst>
          </p:cNvPr>
          <p:cNvCxnSpPr/>
          <p:nvPr/>
        </p:nvCxnSpPr>
        <p:spPr>
          <a:xfrm>
            <a:off x="144131" y="1288751"/>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80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A5242A-20DE-5D44-B022-2D2D7480BB95}"/>
              </a:ext>
            </a:extLst>
          </p:cNvPr>
          <p:cNvPicPr>
            <a:picLocks noChangeAspect="1"/>
          </p:cNvPicPr>
          <p:nvPr/>
        </p:nvPicPr>
        <p:blipFill>
          <a:blip r:embed="rId3"/>
          <a:stretch>
            <a:fillRect/>
          </a:stretch>
        </p:blipFill>
        <p:spPr>
          <a:xfrm>
            <a:off x="509396" y="643467"/>
            <a:ext cx="8842963" cy="5571065"/>
          </a:xfrm>
          <a:prstGeom prst="rect">
            <a:avLst/>
          </a:prstGeom>
          <a:ln>
            <a:noFill/>
          </a:ln>
        </p:spPr>
      </p:pic>
    </p:spTree>
    <p:extLst>
      <p:ext uri="{BB962C8B-B14F-4D97-AF65-F5344CB8AC3E}">
        <p14:creationId xmlns:p14="http://schemas.microsoft.com/office/powerpoint/2010/main" val="218508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3000366" y="1134809"/>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10" name="Content Placeholder 3">
            <a:extLst>
              <a:ext uri="{FF2B5EF4-FFF2-40B4-BE49-F238E27FC236}">
                <a16:creationId xmlns:a16="http://schemas.microsoft.com/office/drawing/2014/main" id="{62C14DF9-AAA6-1340-B1AF-D4F9F5CC0255}"/>
              </a:ext>
            </a:extLst>
          </p:cNvPr>
          <p:cNvSpPr txBox="1">
            <a:spLocks/>
          </p:cNvSpPr>
          <p:nvPr/>
        </p:nvSpPr>
        <p:spPr>
          <a:xfrm>
            <a:off x="-3361916" y="1581252"/>
            <a:ext cx="4189021" cy="2200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chemeClr val="tx1">
                  <a:alpha val="55000"/>
                </a:schemeClr>
              </a:solidFill>
            </a:endParaRPr>
          </a:p>
        </p:txBody>
      </p:sp>
      <p:pic>
        <p:nvPicPr>
          <p:cNvPr id="3" name="Picture 2">
            <a:extLst>
              <a:ext uri="{FF2B5EF4-FFF2-40B4-BE49-F238E27FC236}">
                <a16:creationId xmlns:a16="http://schemas.microsoft.com/office/drawing/2014/main" id="{21C7DFE6-C1D0-6945-B3A1-2B2FB9A2D786}"/>
              </a:ext>
            </a:extLst>
          </p:cNvPr>
          <p:cNvPicPr>
            <a:picLocks noChangeAspect="1"/>
          </p:cNvPicPr>
          <p:nvPr/>
        </p:nvPicPr>
        <p:blipFill>
          <a:blip r:embed="rId3"/>
          <a:stretch>
            <a:fillRect/>
          </a:stretch>
        </p:blipFill>
        <p:spPr>
          <a:xfrm>
            <a:off x="4505202" y="2348475"/>
            <a:ext cx="5929663" cy="2330723"/>
          </a:xfrm>
          <a:prstGeom prst="rect">
            <a:avLst/>
          </a:prstGeom>
        </p:spPr>
      </p:pic>
      <p:sp>
        <p:nvSpPr>
          <p:cNvPr id="7" name="Title 1">
            <a:extLst>
              <a:ext uri="{FF2B5EF4-FFF2-40B4-BE49-F238E27FC236}">
                <a16:creationId xmlns:a16="http://schemas.microsoft.com/office/drawing/2014/main" id="{F4859E50-EB70-407F-A82C-71D51AB66363}"/>
              </a:ext>
            </a:extLst>
          </p:cNvPr>
          <p:cNvSpPr txBox="1">
            <a:spLocks/>
          </p:cNvSpPr>
          <p:nvPr/>
        </p:nvSpPr>
        <p:spPr>
          <a:xfrm>
            <a:off x="40778" y="1"/>
            <a:ext cx="5405784" cy="10193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March 2020</a:t>
            </a:r>
          </a:p>
        </p:txBody>
      </p:sp>
      <p:sp>
        <p:nvSpPr>
          <p:cNvPr id="9" name="TextBox 8">
            <a:extLst>
              <a:ext uri="{FF2B5EF4-FFF2-40B4-BE49-F238E27FC236}">
                <a16:creationId xmlns:a16="http://schemas.microsoft.com/office/drawing/2014/main" id="{EAFED994-8202-41A0-9D4D-A3157DCB44BF}"/>
              </a:ext>
            </a:extLst>
          </p:cNvPr>
          <p:cNvSpPr txBox="1"/>
          <p:nvPr/>
        </p:nvSpPr>
        <p:spPr>
          <a:xfrm>
            <a:off x="245097" y="1854259"/>
            <a:ext cx="3827282" cy="707886"/>
          </a:xfrm>
          <a:prstGeom prst="rect">
            <a:avLst/>
          </a:prstGeom>
          <a:noFill/>
        </p:spPr>
        <p:txBody>
          <a:bodyPr wrap="square">
            <a:spAutoFit/>
          </a:bodyPr>
          <a:lstStyle/>
          <a:p>
            <a:r>
              <a:rPr lang="en-US" sz="2000" i="1" dirty="0">
                <a:solidFill>
                  <a:srgbClr val="7030A0">
                    <a:alpha val="55000"/>
                  </a:srgbClr>
                </a:solidFill>
                <a:latin typeface="HelveticaNeueLT Std Lt" panose="020B0403020202020204" pitchFamily="34" charset="0"/>
              </a:rPr>
              <a:t>BPW considered pitching to be part of the Panel of Providers</a:t>
            </a:r>
          </a:p>
        </p:txBody>
      </p:sp>
      <p:sp>
        <p:nvSpPr>
          <p:cNvPr id="11" name="TextBox 10">
            <a:extLst>
              <a:ext uri="{FF2B5EF4-FFF2-40B4-BE49-F238E27FC236}">
                <a16:creationId xmlns:a16="http://schemas.microsoft.com/office/drawing/2014/main" id="{79811606-DE1A-482C-B73B-D2B3E1E621B0}"/>
              </a:ext>
            </a:extLst>
          </p:cNvPr>
          <p:cNvSpPr txBox="1"/>
          <p:nvPr/>
        </p:nvSpPr>
        <p:spPr>
          <a:xfrm>
            <a:off x="40778" y="851204"/>
            <a:ext cx="4464424" cy="584775"/>
          </a:xfrm>
          <a:prstGeom prst="rect">
            <a:avLst/>
          </a:prstGeom>
          <a:noFill/>
        </p:spPr>
        <p:txBody>
          <a:bodyPr wrap="square">
            <a:spAutoFit/>
          </a:bodyPr>
          <a:lstStyle/>
          <a:p>
            <a:r>
              <a:rPr lang="en-US" sz="3200" b="1" i="1" kern="1200" dirty="0">
                <a:solidFill>
                  <a:srgbClr val="7030A0"/>
                </a:solidFill>
                <a:latin typeface="HelveticaNeueLT Std Lt" panose="020B0403020202020204" pitchFamily="34" charset="0"/>
              </a:rPr>
              <a:t>Act is Operational</a:t>
            </a:r>
            <a:endParaRPr lang="en-AU" sz="3200" i="1" dirty="0"/>
          </a:p>
        </p:txBody>
      </p:sp>
      <p:cxnSp>
        <p:nvCxnSpPr>
          <p:cNvPr id="12" name="Straight Connector 11">
            <a:extLst>
              <a:ext uri="{FF2B5EF4-FFF2-40B4-BE49-F238E27FC236}">
                <a16:creationId xmlns:a16="http://schemas.microsoft.com/office/drawing/2014/main" id="{8820C1A1-7E6E-4B7C-BDC4-7EF00A806EE0}"/>
              </a:ext>
            </a:extLst>
          </p:cNvPr>
          <p:cNvCxnSpPr/>
          <p:nvPr/>
        </p:nvCxnSpPr>
        <p:spPr>
          <a:xfrm>
            <a:off x="144131" y="846295"/>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438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3092981" y="1075815"/>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10" name="Content Placeholder 3">
            <a:extLst>
              <a:ext uri="{FF2B5EF4-FFF2-40B4-BE49-F238E27FC236}">
                <a16:creationId xmlns:a16="http://schemas.microsoft.com/office/drawing/2014/main" id="{62C14DF9-AAA6-1340-B1AF-D4F9F5CC0255}"/>
              </a:ext>
            </a:extLst>
          </p:cNvPr>
          <p:cNvSpPr txBox="1">
            <a:spLocks/>
          </p:cNvSpPr>
          <p:nvPr/>
        </p:nvSpPr>
        <p:spPr>
          <a:xfrm>
            <a:off x="-3342509" y="1505151"/>
            <a:ext cx="3342509" cy="2200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tx1">
                  <a:alpha val="55000"/>
                </a:schemeClr>
              </a:solidFill>
            </a:endParaRPr>
          </a:p>
        </p:txBody>
      </p:sp>
      <p:sp>
        <p:nvSpPr>
          <p:cNvPr id="9" name="TextBox 8">
            <a:extLst>
              <a:ext uri="{FF2B5EF4-FFF2-40B4-BE49-F238E27FC236}">
                <a16:creationId xmlns:a16="http://schemas.microsoft.com/office/drawing/2014/main" id="{A3E36E5F-92E3-4124-BBEE-55D89C27791B}"/>
              </a:ext>
            </a:extLst>
          </p:cNvPr>
          <p:cNvSpPr txBox="1"/>
          <p:nvPr/>
        </p:nvSpPr>
        <p:spPr>
          <a:xfrm>
            <a:off x="4478150" y="1896156"/>
            <a:ext cx="5405784" cy="4370427"/>
          </a:xfrm>
          <a:prstGeom prst="rect">
            <a:avLst/>
          </a:prstGeom>
          <a:noFill/>
        </p:spPr>
        <p:txBody>
          <a:bodyPr wrap="square">
            <a:spAutoFit/>
          </a:bodyPr>
          <a:lstStyle/>
          <a:p>
            <a:pPr>
              <a:spcAft>
                <a:spcPts val="1200"/>
              </a:spcAft>
            </a:pPr>
            <a:r>
              <a:rPr lang="en-US" sz="2600" dirty="0">
                <a:solidFill>
                  <a:srgbClr val="7030A0"/>
                </a:solidFill>
                <a:latin typeface="HelveticaNeueLT Std Lt" panose="020B0403020202020204" pitchFamily="34" charset="0"/>
              </a:rPr>
              <a:t>The Public Sector Gender Equality Commissioner will:</a:t>
            </a:r>
          </a:p>
          <a:p>
            <a:pPr marL="342900" indent="-342900">
              <a:spcAft>
                <a:spcPts val="1200"/>
              </a:spcAft>
              <a:buFont typeface="Arial" panose="020B0604020202020204" pitchFamily="34" charset="0"/>
              <a:buChar char="•"/>
            </a:pPr>
            <a:r>
              <a:rPr lang="en-US" sz="2200" i="1" dirty="0">
                <a:solidFill>
                  <a:srgbClr val="7030A0"/>
                </a:solidFill>
                <a:latin typeface="HelveticaNeueLT Std Lt" panose="020B0403020202020204" pitchFamily="34" charset="0"/>
              </a:rPr>
              <a:t>Promote the objectives of the Act</a:t>
            </a:r>
          </a:p>
          <a:p>
            <a:pPr marL="342900" indent="-342900">
              <a:spcAft>
                <a:spcPts val="1200"/>
              </a:spcAft>
              <a:buFont typeface="Arial" panose="020B0604020202020204" pitchFamily="34" charset="0"/>
              <a:buChar char="•"/>
            </a:pPr>
            <a:r>
              <a:rPr lang="en-US" sz="2200" i="1" dirty="0">
                <a:solidFill>
                  <a:srgbClr val="7030A0"/>
                </a:solidFill>
                <a:latin typeface="HelveticaNeueLT Std Lt" panose="020B0403020202020204" pitchFamily="34" charset="0"/>
              </a:rPr>
              <a:t>Support </a:t>
            </a:r>
            <a:r>
              <a:rPr lang="en-US" sz="2200" i="1" dirty="0">
                <a:solidFill>
                  <a:srgbClr val="97BB3D"/>
                </a:solidFill>
                <a:latin typeface="HelveticaNeueLT Std Lt" panose="020B0403020202020204" pitchFamily="34" charset="0"/>
                <a:hlinkClick r:id="rId3">
                  <a:extLst>
                    <a:ext uri="{A12FA001-AC4F-418D-AE19-62706E023703}">
                      <ahyp:hlinkClr xmlns:ahyp="http://schemas.microsoft.com/office/drawing/2018/hyperlinkcolor" val="tx"/>
                    </a:ext>
                  </a:extLst>
                </a:hlinkClick>
              </a:rPr>
              <a:t>defined entities</a:t>
            </a:r>
            <a:r>
              <a:rPr lang="en-US" sz="2200" i="1" dirty="0">
                <a:solidFill>
                  <a:srgbClr val="97BB3D"/>
                </a:solidFill>
                <a:latin typeface="HelveticaNeueLT Std Lt" panose="020B0403020202020204" pitchFamily="34" charset="0"/>
              </a:rPr>
              <a:t> </a:t>
            </a:r>
            <a:r>
              <a:rPr lang="en-US" sz="2200" i="1" dirty="0">
                <a:solidFill>
                  <a:srgbClr val="7030A0"/>
                </a:solidFill>
                <a:latin typeface="HelveticaNeueLT Std Lt" panose="020B0403020202020204" pitchFamily="34" charset="0"/>
              </a:rPr>
              <a:t>to comply with the Act</a:t>
            </a:r>
          </a:p>
          <a:p>
            <a:pPr marL="342900" indent="-342900">
              <a:spcAft>
                <a:spcPts val="1200"/>
              </a:spcAft>
              <a:buFont typeface="Arial" panose="020B0604020202020204" pitchFamily="34" charset="0"/>
              <a:buChar char="•"/>
            </a:pPr>
            <a:r>
              <a:rPr lang="en-US" sz="2200" i="1" dirty="0">
                <a:solidFill>
                  <a:srgbClr val="7030A0"/>
                </a:solidFill>
                <a:latin typeface="HelveticaNeueLT Std Lt" panose="020B0403020202020204" pitchFamily="34" charset="0"/>
              </a:rPr>
              <a:t>Provide advice and education to  encourage best practice</a:t>
            </a:r>
          </a:p>
          <a:p>
            <a:pPr marL="342900" indent="-342900">
              <a:spcAft>
                <a:spcPts val="1200"/>
              </a:spcAft>
              <a:buFont typeface="Arial" panose="020B0604020202020204" pitchFamily="34" charset="0"/>
              <a:buChar char="•"/>
            </a:pPr>
            <a:r>
              <a:rPr lang="en-US" sz="2200" i="1" dirty="0">
                <a:solidFill>
                  <a:srgbClr val="7030A0"/>
                </a:solidFill>
                <a:latin typeface="HelveticaNeueLT Std Lt" panose="020B0403020202020204" pitchFamily="34" charset="0"/>
              </a:rPr>
              <a:t>Resolve disputes in workplaces</a:t>
            </a:r>
          </a:p>
          <a:p>
            <a:pPr marL="342900" indent="-342900">
              <a:spcAft>
                <a:spcPts val="1200"/>
              </a:spcAft>
              <a:buFont typeface="Arial" panose="020B0604020202020204" pitchFamily="34" charset="0"/>
              <a:buChar char="•"/>
            </a:pPr>
            <a:r>
              <a:rPr lang="en-US" sz="2200" i="1" dirty="0">
                <a:solidFill>
                  <a:srgbClr val="7030A0"/>
                </a:solidFill>
                <a:latin typeface="HelveticaNeueLT Std Lt" panose="020B0403020202020204" pitchFamily="34" charset="0"/>
              </a:rPr>
              <a:t>Publish and share </a:t>
            </a:r>
            <a:r>
              <a:rPr lang="en-US" sz="2200" i="1" dirty="0">
                <a:solidFill>
                  <a:srgbClr val="97BB3D"/>
                </a:solidFill>
                <a:latin typeface="HelveticaNeueLT Std Lt" panose="020B0403020202020204" pitchFamily="34" charset="0"/>
                <a:hlinkClick r:id="rId4">
                  <a:extLst>
                    <a:ext uri="{A12FA001-AC4F-418D-AE19-62706E023703}">
                      <ahyp:hlinkClr xmlns:ahyp="http://schemas.microsoft.com/office/drawing/2018/hyperlinkcolor" val="tx"/>
                    </a:ext>
                  </a:extLst>
                </a:hlinkClick>
              </a:rPr>
              <a:t>Gender Equality Action Plans</a:t>
            </a:r>
            <a:r>
              <a:rPr lang="en-US" sz="2200" i="1" dirty="0">
                <a:solidFill>
                  <a:srgbClr val="97BB3D"/>
                </a:solidFill>
                <a:latin typeface="HelveticaNeueLT Std Lt" panose="020B0403020202020204" pitchFamily="34" charset="0"/>
              </a:rPr>
              <a:t> </a:t>
            </a:r>
            <a:r>
              <a:rPr lang="en-US" sz="2200" i="1" dirty="0">
                <a:solidFill>
                  <a:srgbClr val="7030A0"/>
                </a:solidFill>
                <a:latin typeface="HelveticaNeueLT Std Lt" panose="020B0403020202020204" pitchFamily="34" charset="0"/>
              </a:rPr>
              <a:t>and </a:t>
            </a:r>
            <a:r>
              <a:rPr lang="en-US" sz="2200" i="1" dirty="0">
                <a:solidFill>
                  <a:srgbClr val="97BB3D"/>
                </a:solidFill>
                <a:latin typeface="HelveticaNeueLT Std Lt" panose="020B0403020202020204" pitchFamily="34" charset="0"/>
                <a:hlinkClick r:id="rId5">
                  <a:extLst>
                    <a:ext uri="{A12FA001-AC4F-418D-AE19-62706E023703}">
                      <ahyp:hlinkClr xmlns:ahyp="http://schemas.microsoft.com/office/drawing/2018/hyperlinkcolor" val="tx"/>
                    </a:ext>
                  </a:extLst>
                </a:hlinkClick>
              </a:rPr>
              <a:t>progress reports</a:t>
            </a:r>
            <a:r>
              <a:rPr lang="en-US" sz="2200" i="1" dirty="0">
                <a:solidFill>
                  <a:srgbClr val="97BB3D"/>
                </a:solidFill>
                <a:latin typeface="HelveticaNeueLT Std Lt" panose="020B0403020202020204" pitchFamily="34" charset="0"/>
              </a:rPr>
              <a:t>.</a:t>
            </a:r>
          </a:p>
        </p:txBody>
      </p:sp>
      <p:sp>
        <p:nvSpPr>
          <p:cNvPr id="11" name="Title 1">
            <a:extLst>
              <a:ext uri="{FF2B5EF4-FFF2-40B4-BE49-F238E27FC236}">
                <a16:creationId xmlns:a16="http://schemas.microsoft.com/office/drawing/2014/main" id="{3843B68C-341D-4BEE-BFCB-F5D7137DF438}"/>
              </a:ext>
            </a:extLst>
          </p:cNvPr>
          <p:cNvSpPr txBox="1">
            <a:spLocks/>
          </p:cNvSpPr>
          <p:nvPr/>
        </p:nvSpPr>
        <p:spPr>
          <a:xfrm>
            <a:off x="40778" y="1"/>
            <a:ext cx="5405784" cy="10193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September 2020</a:t>
            </a:r>
          </a:p>
        </p:txBody>
      </p:sp>
      <p:sp>
        <p:nvSpPr>
          <p:cNvPr id="12" name="TextBox 11">
            <a:extLst>
              <a:ext uri="{FF2B5EF4-FFF2-40B4-BE49-F238E27FC236}">
                <a16:creationId xmlns:a16="http://schemas.microsoft.com/office/drawing/2014/main" id="{9134B238-8A26-4212-A960-6ECE466BA037}"/>
              </a:ext>
            </a:extLst>
          </p:cNvPr>
          <p:cNvSpPr txBox="1"/>
          <p:nvPr/>
        </p:nvSpPr>
        <p:spPr>
          <a:xfrm>
            <a:off x="157685" y="2289481"/>
            <a:ext cx="3736222" cy="224676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Dr Niki Vincent appointed as the First Commissioner</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Niki is a well-known friend of BPW in SA</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BPW Melbourne members congratulate Niki on the role</a:t>
            </a:r>
          </a:p>
        </p:txBody>
      </p:sp>
      <p:cxnSp>
        <p:nvCxnSpPr>
          <p:cNvPr id="15" name="Straight Connector 14">
            <a:extLst>
              <a:ext uri="{FF2B5EF4-FFF2-40B4-BE49-F238E27FC236}">
                <a16:creationId xmlns:a16="http://schemas.microsoft.com/office/drawing/2014/main" id="{98150C43-8AA9-406D-B7CD-7733273219FC}"/>
              </a:ext>
            </a:extLst>
          </p:cNvPr>
          <p:cNvCxnSpPr/>
          <p:nvPr/>
        </p:nvCxnSpPr>
        <p:spPr>
          <a:xfrm>
            <a:off x="144131" y="846295"/>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12797F-7C5C-4A79-AB0E-FE8C94218B84}"/>
              </a:ext>
            </a:extLst>
          </p:cNvPr>
          <p:cNvSpPr txBox="1"/>
          <p:nvPr/>
        </p:nvSpPr>
        <p:spPr>
          <a:xfrm>
            <a:off x="2609" y="816821"/>
            <a:ext cx="4194928" cy="1077218"/>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Commissioner </a:t>
            </a:r>
          </a:p>
          <a:p>
            <a:r>
              <a:rPr lang="en-US" sz="3200" b="1" i="1" dirty="0">
                <a:solidFill>
                  <a:srgbClr val="7030A0"/>
                </a:solidFill>
                <a:latin typeface="HelveticaNeueLT Std Lt" panose="020B0403020202020204" pitchFamily="34" charset="0"/>
              </a:rPr>
              <a:t>Appointed</a:t>
            </a:r>
            <a:endParaRPr lang="en-AU" sz="3200" b="1" i="1" dirty="0">
              <a:solidFill>
                <a:srgbClr val="7030A0"/>
              </a:solidFill>
              <a:latin typeface="HelveticaNeueLT Std Lt" panose="020B0403020202020204" pitchFamily="34" charset="0"/>
            </a:endParaRPr>
          </a:p>
        </p:txBody>
      </p:sp>
      <p:pic>
        <p:nvPicPr>
          <p:cNvPr id="18" name="Picture 17">
            <a:extLst>
              <a:ext uri="{FF2B5EF4-FFF2-40B4-BE49-F238E27FC236}">
                <a16:creationId xmlns:a16="http://schemas.microsoft.com/office/drawing/2014/main" id="{A9714539-1093-4F81-B048-3B98FAD91134}"/>
              </a:ext>
            </a:extLst>
          </p:cNvPr>
          <p:cNvPicPr>
            <a:picLocks noChangeAspect="1"/>
          </p:cNvPicPr>
          <p:nvPr/>
        </p:nvPicPr>
        <p:blipFill>
          <a:blip r:embed="rId6"/>
          <a:stretch>
            <a:fillRect/>
          </a:stretch>
        </p:blipFill>
        <p:spPr>
          <a:xfrm>
            <a:off x="4409324" y="364630"/>
            <a:ext cx="7175500" cy="1206500"/>
          </a:xfrm>
          <a:prstGeom prst="rect">
            <a:avLst/>
          </a:prstGeom>
        </p:spPr>
      </p:pic>
    </p:spTree>
    <p:extLst>
      <p:ext uri="{BB962C8B-B14F-4D97-AF65-F5344CB8AC3E}">
        <p14:creationId xmlns:p14="http://schemas.microsoft.com/office/powerpoint/2010/main" val="2062083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62C14DF9-AAA6-1340-B1AF-D4F9F5CC0255}"/>
              </a:ext>
            </a:extLst>
          </p:cNvPr>
          <p:cNvSpPr txBox="1">
            <a:spLocks/>
          </p:cNvSpPr>
          <p:nvPr/>
        </p:nvSpPr>
        <p:spPr>
          <a:xfrm>
            <a:off x="605401" y="3705187"/>
            <a:ext cx="9541899" cy="109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solidFill>
                <a:schemeClr val="tx1">
                  <a:alpha val="55000"/>
                </a:schemeClr>
              </a:solidFill>
            </a:endParaRPr>
          </a:p>
        </p:txBody>
      </p:sp>
      <p:pic>
        <p:nvPicPr>
          <p:cNvPr id="14" name="Picture 13" descr="Text&#10;&#10;Description automatically generated">
            <a:extLst>
              <a:ext uri="{FF2B5EF4-FFF2-40B4-BE49-F238E27FC236}">
                <a16:creationId xmlns:a16="http://schemas.microsoft.com/office/drawing/2014/main" id="{0F61CB88-3D8E-4A3E-A115-7EBB5C50C361}"/>
              </a:ext>
            </a:extLst>
          </p:cNvPr>
          <p:cNvPicPr>
            <a:picLocks noChangeAspect="1"/>
          </p:cNvPicPr>
          <p:nvPr/>
        </p:nvPicPr>
        <p:blipFill>
          <a:blip r:embed="rId3"/>
          <a:stretch>
            <a:fillRect/>
          </a:stretch>
        </p:blipFill>
        <p:spPr>
          <a:xfrm>
            <a:off x="5332472" y="624597"/>
            <a:ext cx="3966755" cy="5608806"/>
          </a:xfrm>
          <a:prstGeom prst="rect">
            <a:avLst/>
          </a:prstGeom>
        </p:spPr>
      </p:pic>
      <p:sp>
        <p:nvSpPr>
          <p:cNvPr id="12" name="Title 1">
            <a:extLst>
              <a:ext uri="{FF2B5EF4-FFF2-40B4-BE49-F238E27FC236}">
                <a16:creationId xmlns:a16="http://schemas.microsoft.com/office/drawing/2014/main" id="{CD02FEB9-4D4F-47A9-8110-7749EC434ACD}"/>
              </a:ext>
            </a:extLst>
          </p:cNvPr>
          <p:cNvSpPr txBox="1">
            <a:spLocks/>
          </p:cNvSpPr>
          <p:nvPr/>
        </p:nvSpPr>
        <p:spPr>
          <a:xfrm>
            <a:off x="40778" y="1"/>
            <a:ext cx="5405784" cy="10193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October 2021</a:t>
            </a:r>
          </a:p>
        </p:txBody>
      </p:sp>
      <p:sp>
        <p:nvSpPr>
          <p:cNvPr id="16" name="TextBox 15">
            <a:extLst>
              <a:ext uri="{FF2B5EF4-FFF2-40B4-BE49-F238E27FC236}">
                <a16:creationId xmlns:a16="http://schemas.microsoft.com/office/drawing/2014/main" id="{BA447FDB-400E-4748-AC17-20F2FFD7B0D8}"/>
              </a:ext>
            </a:extLst>
          </p:cNvPr>
          <p:cNvSpPr txBox="1"/>
          <p:nvPr/>
        </p:nvSpPr>
        <p:spPr>
          <a:xfrm>
            <a:off x="40778" y="773672"/>
            <a:ext cx="4464424" cy="1077218"/>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Dr Niki Vincent </a:t>
            </a:r>
          </a:p>
          <a:p>
            <a:r>
              <a:rPr lang="en-US" sz="3200" b="1" i="1" dirty="0">
                <a:solidFill>
                  <a:srgbClr val="7030A0"/>
                </a:solidFill>
                <a:latin typeface="HelveticaNeueLT Std Lt" panose="020B0403020202020204" pitchFamily="34" charset="0"/>
              </a:rPr>
              <a:t>meets BPW Victoria </a:t>
            </a:r>
            <a:endParaRPr lang="en-AU" sz="3200" i="1" dirty="0"/>
          </a:p>
        </p:txBody>
      </p:sp>
      <p:cxnSp>
        <p:nvCxnSpPr>
          <p:cNvPr id="17" name="Straight Connector 16">
            <a:extLst>
              <a:ext uri="{FF2B5EF4-FFF2-40B4-BE49-F238E27FC236}">
                <a16:creationId xmlns:a16="http://schemas.microsoft.com/office/drawing/2014/main" id="{FE854730-4585-4EB0-BFBF-A202BA6F398C}"/>
              </a:ext>
            </a:extLst>
          </p:cNvPr>
          <p:cNvCxnSpPr/>
          <p:nvPr/>
        </p:nvCxnSpPr>
        <p:spPr>
          <a:xfrm>
            <a:off x="144131" y="761454"/>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8172B4-5370-41F2-BEEF-1B26AEA41FF5}"/>
              </a:ext>
            </a:extLst>
          </p:cNvPr>
          <p:cNvSpPr txBox="1"/>
          <p:nvPr/>
        </p:nvSpPr>
        <p:spPr>
          <a:xfrm>
            <a:off x="467354" y="2210573"/>
            <a:ext cx="4243289" cy="4339650"/>
          </a:xfrm>
          <a:prstGeom prst="rect">
            <a:avLst/>
          </a:prstGeom>
          <a:noFill/>
        </p:spPr>
        <p:txBody>
          <a:bodyPr wrap="square">
            <a:spAutoFit/>
          </a:bodyPr>
          <a:lstStyle/>
          <a:p>
            <a:pPr marL="174625" indent="-168275">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Dr Niki Vincent joins BPW Melbourne as a Special Guest Speaker</a:t>
            </a:r>
          </a:p>
          <a:p>
            <a:pPr marL="174625" indent="-168275">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Followed BPW Melbourne’s Equal Pay Day event featuring Director of WGEA, the Hon. Mary Wooldridge, with participation from members across Victoria</a:t>
            </a:r>
          </a:p>
          <a:p>
            <a:pPr marL="174625" indent="-168275">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This event once again open to all Victorian members</a:t>
            </a:r>
          </a:p>
          <a:p>
            <a:pPr marL="174625" indent="-168275">
              <a:spcAft>
                <a:spcPts val="1200"/>
              </a:spcAft>
              <a:buFont typeface="Arial" panose="020B0604020202020204" pitchFamily="34" charset="0"/>
              <a:buChar char="•"/>
            </a:pPr>
            <a:endParaRPr lang="en-US" sz="1800" i="1" dirty="0">
              <a:solidFill>
                <a:srgbClr val="7030A0">
                  <a:alpha val="55000"/>
                </a:srgbClr>
              </a:solidFill>
              <a:latin typeface="HelveticaNeueLT Std Lt" panose="020B0403020202020204" pitchFamily="34" charset="0"/>
            </a:endParaRPr>
          </a:p>
          <a:p>
            <a:pPr marL="174625" indent="-168275">
              <a:spcAft>
                <a:spcPts val="1200"/>
              </a:spcAft>
              <a:buFont typeface="Arial" panose="020B0604020202020204" pitchFamily="34" charset="0"/>
              <a:buChar char="•"/>
            </a:pPr>
            <a:endParaRPr lang="en-US" sz="1800" i="1" dirty="0">
              <a:solidFill>
                <a:srgbClr val="7030A0">
                  <a:alpha val="55000"/>
                </a:srgbClr>
              </a:solidFill>
              <a:latin typeface="HelveticaNeueLT Std Lt" panose="020B0403020202020204" pitchFamily="34" charset="0"/>
            </a:endParaRPr>
          </a:p>
        </p:txBody>
      </p:sp>
    </p:spTree>
    <p:extLst>
      <p:ext uri="{BB962C8B-B14F-4D97-AF65-F5344CB8AC3E}">
        <p14:creationId xmlns:p14="http://schemas.microsoft.com/office/powerpoint/2010/main" val="379535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9F01B-E63D-654F-B443-1612EF7E4007}"/>
              </a:ext>
            </a:extLst>
          </p:cNvPr>
          <p:cNvPicPr>
            <a:picLocks noChangeAspect="1"/>
          </p:cNvPicPr>
          <p:nvPr/>
        </p:nvPicPr>
        <p:blipFill>
          <a:blip r:embed="rId3"/>
          <a:stretch>
            <a:fillRect/>
          </a:stretch>
        </p:blipFill>
        <p:spPr>
          <a:xfrm>
            <a:off x="2957241" y="1719864"/>
            <a:ext cx="7740000" cy="1301417"/>
          </a:xfrm>
          <a:prstGeom prst="rect">
            <a:avLst/>
          </a:prstGeom>
        </p:spPr>
      </p:pic>
      <p:sp>
        <p:nvSpPr>
          <p:cNvPr id="9" name="TextBox 8">
            <a:extLst>
              <a:ext uri="{FF2B5EF4-FFF2-40B4-BE49-F238E27FC236}">
                <a16:creationId xmlns:a16="http://schemas.microsoft.com/office/drawing/2014/main" id="{F6A66D77-4DE5-49EA-A725-E1911B1D3C61}"/>
              </a:ext>
            </a:extLst>
          </p:cNvPr>
          <p:cNvSpPr txBox="1"/>
          <p:nvPr/>
        </p:nvSpPr>
        <p:spPr>
          <a:xfrm>
            <a:off x="2957241" y="3429000"/>
            <a:ext cx="6865489" cy="2246769"/>
          </a:xfrm>
          <a:prstGeom prst="rect">
            <a:avLst/>
          </a:prstGeom>
          <a:noFill/>
        </p:spPr>
        <p:txBody>
          <a:bodyPr wrap="square">
            <a:spAutoFit/>
          </a:bodyPr>
          <a:lstStyle/>
          <a:p>
            <a:pPr>
              <a:spcAft>
                <a:spcPts val="600"/>
              </a:spcAft>
            </a:pPr>
            <a:r>
              <a:rPr lang="en-US" sz="2400" dirty="0">
                <a:solidFill>
                  <a:srgbClr val="97BB3D"/>
                </a:solidFill>
                <a:latin typeface="HelveticaNeueLT Std Lt" panose="020B0403020202020204" pitchFamily="34" charset="0"/>
              </a:rPr>
              <a:t>10 November 2021</a:t>
            </a:r>
          </a:p>
          <a:p>
            <a:pPr>
              <a:spcAft>
                <a:spcPts val="600"/>
              </a:spcAft>
            </a:pPr>
            <a:r>
              <a:rPr lang="en-AU" sz="2400" dirty="0">
                <a:solidFill>
                  <a:srgbClr val="7030A0"/>
                </a:solidFill>
                <a:latin typeface="HelveticaNeueLT Std Lt" panose="020B0403020202020204" pitchFamily="34" charset="0"/>
              </a:rPr>
              <a:t>Gender Equality Act Reporting Platform went live</a:t>
            </a:r>
          </a:p>
          <a:p>
            <a:pPr>
              <a:spcAft>
                <a:spcPts val="600"/>
              </a:spcAft>
            </a:pPr>
            <a:endParaRPr lang="en-AU" sz="2400" dirty="0">
              <a:solidFill>
                <a:schemeClr val="tx1">
                  <a:alpha val="55000"/>
                </a:schemeClr>
              </a:solidFill>
              <a:latin typeface="HelveticaNeueLT Std Lt" panose="020B0403020202020204" pitchFamily="34" charset="0"/>
            </a:endParaRPr>
          </a:p>
          <a:p>
            <a:pPr>
              <a:spcAft>
                <a:spcPts val="600"/>
              </a:spcAft>
            </a:pPr>
            <a:r>
              <a:rPr lang="en-US" sz="2400" dirty="0">
                <a:solidFill>
                  <a:srgbClr val="97BB3D"/>
                </a:solidFill>
                <a:latin typeface="HelveticaNeueLT Std Lt" panose="020B0403020202020204" pitchFamily="34" charset="0"/>
              </a:rPr>
              <a:t>31 March 2022</a:t>
            </a:r>
          </a:p>
          <a:p>
            <a:pPr>
              <a:spcAft>
                <a:spcPts val="600"/>
              </a:spcAft>
            </a:pPr>
            <a:r>
              <a:rPr lang="en-AU" sz="2400" dirty="0">
                <a:solidFill>
                  <a:srgbClr val="7030A0"/>
                </a:solidFill>
                <a:latin typeface="HelveticaNeueLT Std Lt" panose="020B0403020202020204" pitchFamily="34" charset="0"/>
              </a:rPr>
              <a:t>First Workplace Gender Audits under the Act due</a:t>
            </a:r>
            <a:endParaRPr lang="en-US" sz="2400" dirty="0">
              <a:solidFill>
                <a:srgbClr val="7030A0"/>
              </a:solidFill>
              <a:latin typeface="HelveticaNeueLT Std Lt" panose="020B0403020202020204" pitchFamily="34" charset="0"/>
            </a:endParaRPr>
          </a:p>
        </p:txBody>
      </p:sp>
      <p:sp>
        <p:nvSpPr>
          <p:cNvPr id="16" name="Title 1">
            <a:extLst>
              <a:ext uri="{FF2B5EF4-FFF2-40B4-BE49-F238E27FC236}">
                <a16:creationId xmlns:a16="http://schemas.microsoft.com/office/drawing/2014/main" id="{55288260-3D1C-458A-B8CD-3649AE203C55}"/>
              </a:ext>
            </a:extLst>
          </p:cNvPr>
          <p:cNvSpPr txBox="1">
            <a:spLocks/>
          </p:cNvSpPr>
          <p:nvPr/>
        </p:nvSpPr>
        <p:spPr>
          <a:xfrm>
            <a:off x="40778" y="0"/>
            <a:ext cx="540578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2021 -2022</a:t>
            </a:r>
          </a:p>
        </p:txBody>
      </p:sp>
      <p:sp>
        <p:nvSpPr>
          <p:cNvPr id="18" name="TextBox 17">
            <a:extLst>
              <a:ext uri="{FF2B5EF4-FFF2-40B4-BE49-F238E27FC236}">
                <a16:creationId xmlns:a16="http://schemas.microsoft.com/office/drawing/2014/main" id="{A742D095-87CC-48AF-8F34-2588A2C51865}"/>
              </a:ext>
            </a:extLst>
          </p:cNvPr>
          <p:cNvSpPr txBox="1"/>
          <p:nvPr/>
        </p:nvSpPr>
        <p:spPr>
          <a:xfrm>
            <a:off x="6651" y="979854"/>
            <a:ext cx="4464424" cy="584775"/>
          </a:xfrm>
          <a:prstGeom prst="rect">
            <a:avLst/>
          </a:prstGeom>
          <a:noFill/>
        </p:spPr>
        <p:txBody>
          <a:bodyPr wrap="square">
            <a:spAutoFit/>
          </a:bodyPr>
          <a:lstStyle/>
          <a:p>
            <a:r>
              <a:rPr lang="en-US" sz="3200" b="1" i="1" kern="1200" dirty="0">
                <a:solidFill>
                  <a:srgbClr val="7030A0"/>
                </a:solidFill>
                <a:latin typeface="HelveticaNeueLT Std Lt" panose="020B0403020202020204" pitchFamily="34" charset="0"/>
              </a:rPr>
              <a:t>Implementation </a:t>
            </a:r>
            <a:endParaRPr lang="en-AU" sz="3200" i="1" dirty="0"/>
          </a:p>
        </p:txBody>
      </p:sp>
      <p:cxnSp>
        <p:nvCxnSpPr>
          <p:cNvPr id="19" name="Straight Connector 18">
            <a:extLst>
              <a:ext uri="{FF2B5EF4-FFF2-40B4-BE49-F238E27FC236}">
                <a16:creationId xmlns:a16="http://schemas.microsoft.com/office/drawing/2014/main" id="{E7F1F5CB-9EF7-4C06-B8C7-BEE0BE0E76D0}"/>
              </a:ext>
            </a:extLst>
          </p:cNvPr>
          <p:cNvCxnSpPr/>
          <p:nvPr/>
        </p:nvCxnSpPr>
        <p:spPr>
          <a:xfrm>
            <a:off x="40778" y="996520"/>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366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2911875" y="1573955"/>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sp>
        <p:nvSpPr>
          <p:cNvPr id="10" name="Content Placeholder 3">
            <a:extLst>
              <a:ext uri="{FF2B5EF4-FFF2-40B4-BE49-F238E27FC236}">
                <a16:creationId xmlns:a16="http://schemas.microsoft.com/office/drawing/2014/main" id="{62C14DF9-AAA6-1340-B1AF-D4F9F5CC0255}"/>
              </a:ext>
            </a:extLst>
          </p:cNvPr>
          <p:cNvSpPr txBox="1">
            <a:spLocks/>
          </p:cNvSpPr>
          <p:nvPr/>
        </p:nvSpPr>
        <p:spPr>
          <a:xfrm>
            <a:off x="3610466" y="1726560"/>
            <a:ext cx="5722749" cy="4149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solidFill>
                  <a:srgbClr val="97BB3D"/>
                </a:solidFill>
                <a:latin typeface="HelveticaNeueLT Std Lt" panose="020B0403020202020204" pitchFamily="34" charset="0"/>
              </a:rPr>
              <a:t>BPW became part of significant legislative change in Victoria</a:t>
            </a:r>
          </a:p>
          <a:p>
            <a:pPr>
              <a:lnSpc>
                <a:spcPct val="100000"/>
              </a:lnSpc>
              <a:spcBef>
                <a:spcPts val="0"/>
              </a:spcBef>
              <a:spcAft>
                <a:spcPts val="1200"/>
              </a:spcAft>
            </a:pPr>
            <a:r>
              <a:rPr lang="en-US" sz="2400" dirty="0">
                <a:solidFill>
                  <a:srgbClr val="7030A0"/>
                </a:solidFill>
                <a:latin typeface="HelveticaNeueLT Std Lt" panose="020B0403020202020204" pitchFamily="34" charset="0"/>
              </a:rPr>
              <a:t>Seizing opportunities, taking the long view</a:t>
            </a:r>
          </a:p>
          <a:p>
            <a:pPr>
              <a:lnSpc>
                <a:spcPct val="100000"/>
              </a:lnSpc>
              <a:spcBef>
                <a:spcPts val="0"/>
              </a:spcBef>
              <a:spcAft>
                <a:spcPts val="1200"/>
              </a:spcAft>
            </a:pPr>
            <a:r>
              <a:rPr lang="en-US" sz="2400" dirty="0">
                <a:solidFill>
                  <a:srgbClr val="97BB3D"/>
                </a:solidFill>
                <a:latin typeface="HelveticaNeueLT Std Lt" panose="020B0403020202020204" pitchFamily="34" charset="0"/>
              </a:rPr>
              <a:t>Much work is still do be done on implementation of the Gender Equality Strategy in its entirety</a:t>
            </a:r>
          </a:p>
          <a:p>
            <a:pPr>
              <a:lnSpc>
                <a:spcPct val="100000"/>
              </a:lnSpc>
              <a:spcBef>
                <a:spcPts val="0"/>
              </a:spcBef>
              <a:spcAft>
                <a:spcPts val="1200"/>
              </a:spcAft>
            </a:pPr>
            <a:r>
              <a:rPr lang="en-US" sz="2400" dirty="0">
                <a:solidFill>
                  <a:srgbClr val="7030A0"/>
                </a:solidFill>
                <a:latin typeface="HelveticaNeueLT Std Lt" panose="020B0403020202020204" pitchFamily="34" charset="0"/>
              </a:rPr>
              <a:t>BPW Australia, through its Victorian Clubs, has a seat at the table</a:t>
            </a:r>
          </a:p>
        </p:txBody>
      </p:sp>
      <p:sp>
        <p:nvSpPr>
          <p:cNvPr id="6" name="Title 1">
            <a:extLst>
              <a:ext uri="{FF2B5EF4-FFF2-40B4-BE49-F238E27FC236}">
                <a16:creationId xmlns:a16="http://schemas.microsoft.com/office/drawing/2014/main" id="{6727E5A6-56A5-4298-BCBA-D05EB10FCABC}"/>
              </a:ext>
            </a:extLst>
          </p:cNvPr>
          <p:cNvSpPr txBox="1">
            <a:spLocks/>
          </p:cNvSpPr>
          <p:nvPr/>
        </p:nvSpPr>
        <p:spPr>
          <a:xfrm>
            <a:off x="40778" y="1"/>
            <a:ext cx="5405784" cy="10193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Six Years….</a:t>
            </a:r>
          </a:p>
        </p:txBody>
      </p:sp>
      <p:sp>
        <p:nvSpPr>
          <p:cNvPr id="9" name="TextBox 8">
            <a:extLst>
              <a:ext uri="{FF2B5EF4-FFF2-40B4-BE49-F238E27FC236}">
                <a16:creationId xmlns:a16="http://schemas.microsoft.com/office/drawing/2014/main" id="{C0ED25FB-41FD-4B5A-A93B-A6BA22162176}"/>
              </a:ext>
            </a:extLst>
          </p:cNvPr>
          <p:cNvSpPr txBox="1"/>
          <p:nvPr/>
        </p:nvSpPr>
        <p:spPr>
          <a:xfrm>
            <a:off x="40778" y="851204"/>
            <a:ext cx="4464424" cy="584775"/>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And Building</a:t>
            </a:r>
            <a:endParaRPr lang="en-AU" sz="3200" i="1" dirty="0"/>
          </a:p>
        </p:txBody>
      </p:sp>
      <p:cxnSp>
        <p:nvCxnSpPr>
          <p:cNvPr id="11" name="Straight Connector 10">
            <a:extLst>
              <a:ext uri="{FF2B5EF4-FFF2-40B4-BE49-F238E27FC236}">
                <a16:creationId xmlns:a16="http://schemas.microsoft.com/office/drawing/2014/main" id="{B3115964-BBA7-424D-9AA0-B3E8752FA1B8}"/>
              </a:ext>
            </a:extLst>
          </p:cNvPr>
          <p:cNvCxnSpPr/>
          <p:nvPr/>
        </p:nvCxnSpPr>
        <p:spPr>
          <a:xfrm>
            <a:off x="144131" y="846295"/>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904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0A33-0B44-B14E-A2CB-43E3C5D3CB8B}"/>
              </a:ext>
            </a:extLst>
          </p:cNvPr>
          <p:cNvSpPr>
            <a:spLocks noGrp="1"/>
          </p:cNvSpPr>
          <p:nvPr>
            <p:ph type="ctrTitle"/>
          </p:nvPr>
        </p:nvSpPr>
        <p:spPr>
          <a:xfrm>
            <a:off x="1524000" y="3629320"/>
            <a:ext cx="9144000" cy="2790333"/>
          </a:xfrm>
        </p:spPr>
        <p:txBody>
          <a:bodyPr>
            <a:normAutofit/>
          </a:bodyPr>
          <a:lstStyle/>
          <a:p>
            <a:br>
              <a:rPr lang="en-US" dirty="0"/>
            </a:br>
            <a:endParaRPr lang="en-US" dirty="0">
              <a:solidFill>
                <a:srgbClr val="FF0000"/>
              </a:solidFill>
            </a:endParaRPr>
          </a:p>
        </p:txBody>
      </p:sp>
      <p:sp>
        <p:nvSpPr>
          <p:cNvPr id="3" name="Subtitle 2">
            <a:extLst>
              <a:ext uri="{FF2B5EF4-FFF2-40B4-BE49-F238E27FC236}">
                <a16:creationId xmlns:a16="http://schemas.microsoft.com/office/drawing/2014/main" id="{E20A768D-9D9D-E345-ABD2-167EC1CD986C}"/>
              </a:ext>
            </a:extLst>
          </p:cNvPr>
          <p:cNvSpPr>
            <a:spLocks noGrp="1"/>
          </p:cNvSpPr>
          <p:nvPr>
            <p:ph type="subTitle" idx="1"/>
          </p:nvPr>
        </p:nvSpPr>
        <p:spPr>
          <a:xfrm>
            <a:off x="1524000" y="5024487"/>
            <a:ext cx="9144000" cy="1084082"/>
          </a:xfrm>
        </p:spPr>
        <p:txBody>
          <a:bodyPr/>
          <a:lstStyle/>
          <a:p>
            <a:endParaRPr lang="en-US" dirty="0"/>
          </a:p>
          <a:p>
            <a:endParaRPr lang="en-US" dirty="0"/>
          </a:p>
        </p:txBody>
      </p:sp>
      <p:pic>
        <p:nvPicPr>
          <p:cNvPr id="4" name="Picture 3">
            <a:extLst>
              <a:ext uri="{FF2B5EF4-FFF2-40B4-BE49-F238E27FC236}">
                <a16:creationId xmlns:a16="http://schemas.microsoft.com/office/drawing/2014/main" id="{0FAE3EEC-89E7-4580-A02A-CDD25838D3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935" y="438347"/>
            <a:ext cx="2043871" cy="1313068"/>
          </a:xfrm>
          <a:prstGeom prst="rect">
            <a:avLst/>
          </a:prstGeom>
        </p:spPr>
      </p:pic>
      <p:sp>
        <p:nvSpPr>
          <p:cNvPr id="6" name="TextBox 5">
            <a:extLst>
              <a:ext uri="{FF2B5EF4-FFF2-40B4-BE49-F238E27FC236}">
                <a16:creationId xmlns:a16="http://schemas.microsoft.com/office/drawing/2014/main" id="{1720A1DE-89F3-4D85-A8CD-8DF492BC68A5}"/>
              </a:ext>
            </a:extLst>
          </p:cNvPr>
          <p:cNvSpPr txBox="1"/>
          <p:nvPr/>
        </p:nvSpPr>
        <p:spPr>
          <a:xfrm>
            <a:off x="819884" y="2576382"/>
            <a:ext cx="8508359" cy="3231654"/>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sz="2800" dirty="0">
                <a:solidFill>
                  <a:srgbClr val="97BB3D"/>
                </a:solidFill>
                <a:latin typeface="HelveticaNeueLT Std Lt" panose="020B0403020202020204" pitchFamily="34" charset="0"/>
              </a:rPr>
              <a:t>Contributing to legislative change that advances Gender Equality in Victoria</a:t>
            </a:r>
          </a:p>
          <a:p>
            <a:pPr marL="457200" indent="-457200">
              <a:spcAft>
                <a:spcPts val="600"/>
              </a:spcAft>
              <a:buFont typeface="Arial" panose="020B0604020202020204" pitchFamily="34" charset="0"/>
              <a:buChar char="•"/>
            </a:pPr>
            <a:r>
              <a:rPr lang="en-US" sz="2800" dirty="0">
                <a:solidFill>
                  <a:srgbClr val="7030A0"/>
                </a:solidFill>
                <a:latin typeface="HelveticaNeueLT Std Lt" panose="020B0403020202020204" pitchFamily="34" charset="0"/>
              </a:rPr>
              <a:t>Building relationships through policy engagement, with:</a:t>
            </a:r>
          </a:p>
          <a:p>
            <a:pPr marL="1371600" lvl="2" indent="-457200">
              <a:spcAft>
                <a:spcPts val="600"/>
              </a:spcAft>
              <a:buFont typeface="Arial" panose="020B0604020202020204" pitchFamily="34" charset="0"/>
              <a:buChar char="•"/>
            </a:pPr>
            <a:r>
              <a:rPr lang="en-US" sz="2400" i="1" dirty="0">
                <a:solidFill>
                  <a:srgbClr val="7030A0"/>
                </a:solidFill>
                <a:latin typeface="HelveticaNeueLT Std Lt" panose="020B0403020202020204" pitchFamily="34" charset="0"/>
              </a:rPr>
              <a:t>Government</a:t>
            </a:r>
          </a:p>
          <a:p>
            <a:pPr marL="1371600" lvl="2" indent="-457200">
              <a:spcAft>
                <a:spcPts val="600"/>
              </a:spcAft>
              <a:buFont typeface="Arial" panose="020B0604020202020204" pitchFamily="34" charset="0"/>
              <a:buChar char="•"/>
            </a:pPr>
            <a:r>
              <a:rPr lang="en-US" sz="2400" i="1" dirty="0">
                <a:solidFill>
                  <a:srgbClr val="7030A0"/>
                </a:solidFill>
                <a:latin typeface="HelveticaNeueLT Std Lt" panose="020B0403020202020204" pitchFamily="34" charset="0"/>
              </a:rPr>
              <a:t>Government Agencies; and </a:t>
            </a:r>
          </a:p>
          <a:p>
            <a:pPr marL="1371600" lvl="2" indent="-457200">
              <a:spcAft>
                <a:spcPts val="600"/>
              </a:spcAft>
              <a:buFont typeface="Arial" panose="020B0604020202020204" pitchFamily="34" charset="0"/>
              <a:buChar char="•"/>
            </a:pPr>
            <a:r>
              <a:rPr lang="en-US" sz="2400" i="1" dirty="0">
                <a:solidFill>
                  <a:srgbClr val="7030A0"/>
                </a:solidFill>
                <a:latin typeface="HelveticaNeueLT Std Lt" panose="020B0403020202020204" pitchFamily="34" charset="0"/>
              </a:rPr>
              <a:t>Between BPW Clubs</a:t>
            </a:r>
          </a:p>
        </p:txBody>
      </p:sp>
    </p:spTree>
    <p:extLst>
      <p:ext uri="{BB962C8B-B14F-4D97-AF65-F5344CB8AC3E}">
        <p14:creationId xmlns:p14="http://schemas.microsoft.com/office/powerpoint/2010/main" val="18909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75DE-E52C-9A47-A64F-FFF8A5B0E7FD}"/>
              </a:ext>
            </a:extLst>
          </p:cNvPr>
          <p:cNvSpPr>
            <a:spLocks noGrp="1"/>
          </p:cNvSpPr>
          <p:nvPr>
            <p:ph type="title"/>
          </p:nvPr>
        </p:nvSpPr>
        <p:spPr>
          <a:xfrm>
            <a:off x="40778" y="0"/>
            <a:ext cx="4464424" cy="1411941"/>
          </a:xfrm>
        </p:spPr>
        <p:txBody>
          <a:bodyPr vert="horz" lIns="91440" tIns="45720" rIns="91440" bIns="45720" rtlCol="0" anchor="ctr">
            <a:normAutofit/>
          </a:bodyPr>
          <a:lstStyle/>
          <a:p>
            <a:r>
              <a:rPr lang="en-US" sz="3200" b="1" kern="1200" dirty="0">
                <a:solidFill>
                  <a:srgbClr val="7030A0"/>
                </a:solidFill>
                <a:latin typeface="HelveticaNeueLT Std Lt" panose="020B0403020202020204" pitchFamily="34" charset="0"/>
              </a:rPr>
              <a:t>Victoria’s Gender Equality Strategy</a:t>
            </a:r>
          </a:p>
        </p:txBody>
      </p:sp>
      <p:sp>
        <p:nvSpPr>
          <p:cNvPr id="3" name="Rectangle 2">
            <a:extLst>
              <a:ext uri="{FF2B5EF4-FFF2-40B4-BE49-F238E27FC236}">
                <a16:creationId xmlns:a16="http://schemas.microsoft.com/office/drawing/2014/main" id="{CC5A6B61-90D9-4B20-BEE6-219E8B69B1B6}"/>
              </a:ext>
            </a:extLst>
          </p:cNvPr>
          <p:cNvSpPr/>
          <p:nvPr/>
        </p:nvSpPr>
        <p:spPr>
          <a:xfrm>
            <a:off x="5073445" y="-132735"/>
            <a:ext cx="7118556" cy="699073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F9ADE915-B17B-44B8-B701-4AE7A1FA7493}"/>
              </a:ext>
            </a:extLst>
          </p:cNvPr>
          <p:cNvSpPr txBox="1"/>
          <p:nvPr/>
        </p:nvSpPr>
        <p:spPr>
          <a:xfrm>
            <a:off x="5524107" y="307949"/>
            <a:ext cx="6320664" cy="6109365"/>
          </a:xfrm>
          <a:prstGeom prst="rect">
            <a:avLst/>
          </a:prstGeom>
          <a:noFill/>
        </p:spPr>
        <p:txBody>
          <a:bodyPr wrap="square">
            <a:spAutoFit/>
          </a:bodyPr>
          <a:lstStyle/>
          <a:p>
            <a:r>
              <a:rPr lang="en-US" sz="2300" dirty="0">
                <a:solidFill>
                  <a:schemeClr val="bg1"/>
                </a:solidFill>
                <a:latin typeface="HelveticaNeueLT Std Lt" panose="020B0403020202020204" pitchFamily="34" charset="0"/>
              </a:rPr>
              <a:t>“If we are serious about ending violence against women, then we must begin by addressing </a:t>
            </a:r>
            <a:r>
              <a:rPr lang="en-US" sz="2300" b="1" dirty="0">
                <a:solidFill>
                  <a:srgbClr val="97BB3D"/>
                </a:solidFill>
                <a:latin typeface="HelveticaNeueLT Std Lt" panose="020B0403020202020204" pitchFamily="34" charset="0"/>
              </a:rPr>
              <a:t>gender inequality. </a:t>
            </a:r>
            <a:r>
              <a:rPr lang="en-US" sz="2300" dirty="0">
                <a:solidFill>
                  <a:schemeClr val="bg1"/>
                </a:solidFill>
                <a:latin typeface="HelveticaNeueLT Std Lt" panose="020B0403020202020204" pitchFamily="34" charset="0"/>
              </a:rPr>
              <a:t>After all, bad outcomes for women begin with bad attitudes towards women.</a:t>
            </a:r>
          </a:p>
          <a:p>
            <a:endParaRPr lang="en-US" sz="2300" dirty="0">
              <a:solidFill>
                <a:schemeClr val="bg1"/>
              </a:solidFill>
              <a:latin typeface="HelveticaNeueLT Std Lt" panose="020B0403020202020204" pitchFamily="34" charset="0"/>
            </a:endParaRPr>
          </a:p>
          <a:p>
            <a:r>
              <a:rPr lang="en-US" sz="2300" dirty="0">
                <a:solidFill>
                  <a:schemeClr val="bg1"/>
                </a:solidFill>
                <a:latin typeface="HelveticaNeueLT Std Lt" panose="020B0403020202020204" pitchFamily="34" charset="0"/>
              </a:rPr>
              <a:t>But gender inequality isn't just happening in our homes. It's happening in our workplaces, in our school yards, on our television screens and on our sporting fields.</a:t>
            </a:r>
          </a:p>
          <a:p>
            <a:endParaRPr lang="en-US" sz="2300" dirty="0">
              <a:solidFill>
                <a:schemeClr val="bg1"/>
              </a:solidFill>
              <a:latin typeface="HelveticaNeueLT Std Lt" panose="020B0403020202020204" pitchFamily="34" charset="0"/>
            </a:endParaRPr>
          </a:p>
          <a:p>
            <a:r>
              <a:rPr lang="en-US" sz="2300" dirty="0">
                <a:solidFill>
                  <a:schemeClr val="bg1"/>
                </a:solidFill>
                <a:latin typeface="HelveticaNeueLT Std Lt" panose="020B0403020202020204" pitchFamily="34" charset="0"/>
              </a:rPr>
              <a:t>Gender inequality means Victoria is losing out. </a:t>
            </a:r>
            <a:r>
              <a:rPr lang="en-US" sz="2300" b="1" dirty="0">
                <a:solidFill>
                  <a:srgbClr val="97BB3D"/>
                </a:solidFill>
                <a:latin typeface="HelveticaNeueLT Std Lt" panose="020B0403020202020204" pitchFamily="34" charset="0"/>
              </a:rPr>
              <a:t>By limiting the potential of women, gender inequality acts as a drain on the Victorian economy. </a:t>
            </a:r>
            <a:r>
              <a:rPr lang="en-US" sz="2300" dirty="0">
                <a:solidFill>
                  <a:schemeClr val="bg1"/>
                </a:solidFill>
                <a:latin typeface="HelveticaNeueLT Std Lt" panose="020B0403020202020204" pitchFamily="34" charset="0"/>
              </a:rPr>
              <a:t>We need to address the barriers that act as disincentives to the full participation of women in our economy and community.”</a:t>
            </a:r>
            <a:endParaRPr lang="en-AU" sz="2300" dirty="0">
              <a:solidFill>
                <a:schemeClr val="bg1"/>
              </a:solidFill>
              <a:latin typeface="HelveticaNeueLT Std Lt" panose="020B0403020202020204" pitchFamily="34" charset="0"/>
            </a:endParaRPr>
          </a:p>
        </p:txBody>
      </p:sp>
      <p:sp>
        <p:nvSpPr>
          <p:cNvPr id="25" name="TextBox 24">
            <a:extLst>
              <a:ext uri="{FF2B5EF4-FFF2-40B4-BE49-F238E27FC236}">
                <a16:creationId xmlns:a16="http://schemas.microsoft.com/office/drawing/2014/main" id="{4EB7EBB1-1FC2-47B5-8345-9F9E0CF4D4F5}"/>
              </a:ext>
            </a:extLst>
          </p:cNvPr>
          <p:cNvSpPr txBox="1"/>
          <p:nvPr/>
        </p:nvSpPr>
        <p:spPr>
          <a:xfrm>
            <a:off x="243534" y="1843950"/>
            <a:ext cx="4261668" cy="3170099"/>
          </a:xfrm>
          <a:prstGeom prst="rect">
            <a:avLst/>
          </a:prstGeom>
          <a:noFill/>
        </p:spPr>
        <p:txBody>
          <a:bodyPr wrap="square">
            <a:spAutoFit/>
          </a:bodyPr>
          <a:lstStyle/>
          <a:p>
            <a:pPr marL="174625" indent="-168275">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Development process led by The Hon Fiona Richardson MP, Minister for Women and Minister for the Prevention of Family Violence</a:t>
            </a:r>
          </a:p>
          <a:p>
            <a:pPr marL="174625" indent="-168275">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Consultation Paper followed the Royal Commission into Family Violence in 2015</a:t>
            </a:r>
          </a:p>
          <a:p>
            <a:pPr marL="174625" indent="-168275">
              <a:spcAft>
                <a:spcPts val="1200"/>
              </a:spcAft>
              <a:buFont typeface="Arial" panose="020B0604020202020204" pitchFamily="34" charset="0"/>
              <a:buChar char="•"/>
            </a:pPr>
            <a:endParaRPr lang="en-US" sz="2000" i="1" dirty="0">
              <a:solidFill>
                <a:srgbClr val="7030A0">
                  <a:alpha val="55000"/>
                </a:srgbClr>
              </a:solidFill>
              <a:latin typeface="HelveticaNeueLT Std Lt" panose="020B0403020202020204" pitchFamily="34" charset="0"/>
            </a:endParaRPr>
          </a:p>
        </p:txBody>
      </p:sp>
      <p:cxnSp>
        <p:nvCxnSpPr>
          <p:cNvPr id="8" name="Straight Connector 7">
            <a:extLst>
              <a:ext uri="{FF2B5EF4-FFF2-40B4-BE49-F238E27FC236}">
                <a16:creationId xmlns:a16="http://schemas.microsoft.com/office/drawing/2014/main" id="{29522855-8B82-42BD-B1E3-F5E25DB36403}"/>
              </a:ext>
            </a:extLst>
          </p:cNvPr>
          <p:cNvCxnSpPr/>
          <p:nvPr/>
        </p:nvCxnSpPr>
        <p:spPr>
          <a:xfrm>
            <a:off x="144131" y="1288751"/>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78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6798187" y="-2520145"/>
            <a:ext cx="3241835" cy="2563424"/>
          </a:xfrm>
          <a:prstGeom prst="rect">
            <a:avLst/>
          </a:prstGeom>
        </p:spPr>
        <p:txBody>
          <a:bodyPr vert="horz" lIns="91440" tIns="45720" rIns="91440" bIns="45720" rtlCol="0">
            <a:noAutofit/>
          </a:bodyPr>
          <a:lstStyle/>
          <a:p>
            <a:pPr marL="342900" indent="-342900">
              <a:buFont typeface="Arial" panose="020B0604020202020204" pitchFamily="34" charset="0"/>
              <a:buChar char="•"/>
            </a:pPr>
            <a:endParaRPr lang="en-US" sz="2200" dirty="0">
              <a:solidFill>
                <a:srgbClr val="7030A0">
                  <a:alpha val="55000"/>
                </a:srgbClr>
              </a:solidFill>
              <a:latin typeface="HelveticaNeueLT Std Lt" panose="020B0403020202020204" pitchFamily="34" charset="0"/>
            </a:endParaRPr>
          </a:p>
        </p:txBody>
      </p:sp>
      <p:pic>
        <p:nvPicPr>
          <p:cNvPr id="9" name="Picture 8">
            <a:extLst>
              <a:ext uri="{FF2B5EF4-FFF2-40B4-BE49-F238E27FC236}">
                <a16:creationId xmlns:a16="http://schemas.microsoft.com/office/drawing/2014/main" id="{73BA88D6-0E53-3340-AEB8-ED7A07FD9DCA}"/>
              </a:ext>
            </a:extLst>
          </p:cNvPr>
          <p:cNvPicPr>
            <a:picLocks noChangeAspect="1"/>
          </p:cNvPicPr>
          <p:nvPr/>
        </p:nvPicPr>
        <p:blipFill>
          <a:blip r:embed="rId3"/>
          <a:stretch>
            <a:fillRect/>
          </a:stretch>
        </p:blipFill>
        <p:spPr>
          <a:xfrm>
            <a:off x="4689741" y="2032133"/>
            <a:ext cx="6145163" cy="2793734"/>
          </a:xfrm>
          <a:prstGeom prst="rect">
            <a:avLst/>
          </a:prstGeom>
        </p:spPr>
      </p:pic>
      <p:pic>
        <p:nvPicPr>
          <p:cNvPr id="10" name="Picture 9">
            <a:extLst>
              <a:ext uri="{FF2B5EF4-FFF2-40B4-BE49-F238E27FC236}">
                <a16:creationId xmlns:a16="http://schemas.microsoft.com/office/drawing/2014/main" id="{D7858448-8007-7B44-9B0D-60B0A8D4E78D}"/>
              </a:ext>
            </a:extLst>
          </p:cNvPr>
          <p:cNvPicPr>
            <a:picLocks noChangeAspect="1"/>
          </p:cNvPicPr>
          <p:nvPr/>
        </p:nvPicPr>
        <p:blipFill>
          <a:blip r:embed="rId4"/>
          <a:stretch>
            <a:fillRect/>
          </a:stretch>
        </p:blipFill>
        <p:spPr>
          <a:xfrm>
            <a:off x="4773337" y="5059739"/>
            <a:ext cx="5977970" cy="1621275"/>
          </a:xfrm>
          <a:prstGeom prst="rect">
            <a:avLst/>
          </a:prstGeom>
        </p:spPr>
      </p:pic>
      <p:sp>
        <p:nvSpPr>
          <p:cNvPr id="15" name="Title 1">
            <a:extLst>
              <a:ext uri="{FF2B5EF4-FFF2-40B4-BE49-F238E27FC236}">
                <a16:creationId xmlns:a16="http://schemas.microsoft.com/office/drawing/2014/main" id="{CE63251F-7046-4FCF-8555-CBA7B1B16AE4}"/>
              </a:ext>
            </a:extLst>
          </p:cNvPr>
          <p:cNvSpPr txBox="1">
            <a:spLocks/>
          </p:cNvSpPr>
          <p:nvPr/>
        </p:nvSpPr>
        <p:spPr>
          <a:xfrm>
            <a:off x="40778" y="-206476"/>
            <a:ext cx="446442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November 2015</a:t>
            </a:r>
          </a:p>
        </p:txBody>
      </p:sp>
      <p:sp>
        <p:nvSpPr>
          <p:cNvPr id="16" name="TextBox 15">
            <a:extLst>
              <a:ext uri="{FF2B5EF4-FFF2-40B4-BE49-F238E27FC236}">
                <a16:creationId xmlns:a16="http://schemas.microsoft.com/office/drawing/2014/main" id="{F1BECA60-BFE7-41A3-BAD8-A525A5A17ACA}"/>
              </a:ext>
            </a:extLst>
          </p:cNvPr>
          <p:cNvSpPr txBox="1"/>
          <p:nvPr/>
        </p:nvSpPr>
        <p:spPr>
          <a:xfrm>
            <a:off x="235756" y="1862834"/>
            <a:ext cx="3978025" cy="317009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Call for Submissions in response to Consultation Paper</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Momentum built within BPW Melbourne after Equal Pay Day Event in September</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Victorian Club Roundtables held beginning in Melbourne, January 2016</a:t>
            </a:r>
          </a:p>
        </p:txBody>
      </p:sp>
      <p:sp>
        <p:nvSpPr>
          <p:cNvPr id="17" name="TextBox 16">
            <a:extLst>
              <a:ext uri="{FF2B5EF4-FFF2-40B4-BE49-F238E27FC236}">
                <a16:creationId xmlns:a16="http://schemas.microsoft.com/office/drawing/2014/main" id="{CB491256-8682-49FE-89ED-9A34D52EED50}"/>
              </a:ext>
            </a:extLst>
          </p:cNvPr>
          <p:cNvSpPr txBox="1"/>
          <p:nvPr/>
        </p:nvSpPr>
        <p:spPr>
          <a:xfrm>
            <a:off x="48556" y="772555"/>
            <a:ext cx="4464424" cy="584775"/>
          </a:xfrm>
          <a:prstGeom prst="rect">
            <a:avLst/>
          </a:prstGeom>
          <a:noFill/>
        </p:spPr>
        <p:txBody>
          <a:bodyPr wrap="square">
            <a:spAutoFit/>
          </a:bodyPr>
          <a:lstStyle/>
          <a:p>
            <a:r>
              <a:rPr lang="en-US" sz="3200" b="1" i="1" kern="1200" dirty="0">
                <a:solidFill>
                  <a:srgbClr val="7030A0"/>
                </a:solidFill>
                <a:latin typeface="HelveticaNeueLT Std Lt" panose="020B0403020202020204" pitchFamily="34" charset="0"/>
              </a:rPr>
              <a:t>First Contact</a:t>
            </a:r>
            <a:endParaRPr lang="en-AU" sz="3200" i="1" dirty="0"/>
          </a:p>
        </p:txBody>
      </p:sp>
      <p:cxnSp>
        <p:nvCxnSpPr>
          <p:cNvPr id="18" name="Straight Connector 17">
            <a:extLst>
              <a:ext uri="{FF2B5EF4-FFF2-40B4-BE49-F238E27FC236}">
                <a16:creationId xmlns:a16="http://schemas.microsoft.com/office/drawing/2014/main" id="{9E86FA81-2362-4696-9E7D-F287C51271D5}"/>
              </a:ext>
            </a:extLst>
          </p:cNvPr>
          <p:cNvCxnSpPr/>
          <p:nvPr/>
        </p:nvCxnSpPr>
        <p:spPr>
          <a:xfrm>
            <a:off x="144131" y="772555"/>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925137E-14AC-9D41-BD48-630D14C36BDE}"/>
              </a:ext>
            </a:extLst>
          </p:cNvPr>
          <p:cNvPicPr>
            <a:picLocks noGrp="1" noChangeAspect="1"/>
          </p:cNvPicPr>
          <p:nvPr>
            <p:ph idx="1"/>
          </p:nvPr>
        </p:nvPicPr>
        <p:blipFill>
          <a:blip r:embed="rId3"/>
          <a:stretch>
            <a:fillRect/>
          </a:stretch>
        </p:blipFill>
        <p:spPr>
          <a:xfrm>
            <a:off x="4505202" y="1997464"/>
            <a:ext cx="7311191" cy="4351338"/>
          </a:xfrm>
          <a:prstGeom prst="rect">
            <a:avLst/>
          </a:prstGeom>
        </p:spPr>
      </p:pic>
      <p:sp>
        <p:nvSpPr>
          <p:cNvPr id="6" name="Title 1">
            <a:extLst>
              <a:ext uri="{FF2B5EF4-FFF2-40B4-BE49-F238E27FC236}">
                <a16:creationId xmlns:a16="http://schemas.microsoft.com/office/drawing/2014/main" id="{0A5A63BE-92FD-4D81-B5DE-43A10DD4411A}"/>
              </a:ext>
            </a:extLst>
          </p:cNvPr>
          <p:cNvSpPr txBox="1">
            <a:spLocks/>
          </p:cNvSpPr>
          <p:nvPr/>
        </p:nvSpPr>
        <p:spPr>
          <a:xfrm>
            <a:off x="40778" y="-185279"/>
            <a:ext cx="446442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April 2016</a:t>
            </a:r>
          </a:p>
        </p:txBody>
      </p:sp>
      <p:sp>
        <p:nvSpPr>
          <p:cNvPr id="7" name="TextBox 6">
            <a:extLst>
              <a:ext uri="{FF2B5EF4-FFF2-40B4-BE49-F238E27FC236}">
                <a16:creationId xmlns:a16="http://schemas.microsoft.com/office/drawing/2014/main" id="{F809EF05-EB78-4D04-92BE-77FF8E64D29C}"/>
              </a:ext>
            </a:extLst>
          </p:cNvPr>
          <p:cNvSpPr txBox="1"/>
          <p:nvPr/>
        </p:nvSpPr>
        <p:spPr>
          <a:xfrm>
            <a:off x="144131" y="1885073"/>
            <a:ext cx="4097931" cy="1200329"/>
          </a:xfrm>
          <a:prstGeom prst="rect">
            <a:avLst/>
          </a:prstGeom>
          <a:noFill/>
        </p:spPr>
        <p:txBody>
          <a:bodyPr wrap="square">
            <a:spAutoFit/>
          </a:bodyPr>
          <a:lstStyle/>
          <a:p>
            <a:pPr>
              <a:lnSpc>
                <a:spcPct val="90000"/>
              </a:lnSpc>
              <a:spcAft>
                <a:spcPts val="600"/>
              </a:spcAft>
            </a:pPr>
            <a:r>
              <a:rPr lang="en-US" sz="2000" i="1" dirty="0">
                <a:solidFill>
                  <a:srgbClr val="7030A0">
                    <a:alpha val="55000"/>
                  </a:srgbClr>
                </a:solidFill>
                <a:latin typeface="HelveticaNeueLT Std Lt" panose="020B0403020202020204" pitchFamily="34" charset="0"/>
              </a:rPr>
              <a:t>BPW Melbourne, on behalf of BPW Clubs in Victoria, made a formal submission to the Victorian Gender Equality Strategy</a:t>
            </a:r>
          </a:p>
        </p:txBody>
      </p:sp>
      <p:sp>
        <p:nvSpPr>
          <p:cNvPr id="9" name="TextBox 8">
            <a:extLst>
              <a:ext uri="{FF2B5EF4-FFF2-40B4-BE49-F238E27FC236}">
                <a16:creationId xmlns:a16="http://schemas.microsoft.com/office/drawing/2014/main" id="{B50D8CCE-C80E-437E-AA33-3C8477646F1D}"/>
              </a:ext>
            </a:extLst>
          </p:cNvPr>
          <p:cNvSpPr txBox="1"/>
          <p:nvPr/>
        </p:nvSpPr>
        <p:spPr>
          <a:xfrm>
            <a:off x="40778" y="777464"/>
            <a:ext cx="4464424" cy="584775"/>
          </a:xfrm>
          <a:prstGeom prst="rect">
            <a:avLst/>
          </a:prstGeom>
          <a:noFill/>
        </p:spPr>
        <p:txBody>
          <a:bodyPr wrap="square">
            <a:spAutoFit/>
          </a:bodyPr>
          <a:lstStyle/>
          <a:p>
            <a:r>
              <a:rPr lang="en-US" sz="3200" b="1" i="1" kern="1200" dirty="0">
                <a:solidFill>
                  <a:srgbClr val="7030A0"/>
                </a:solidFill>
                <a:latin typeface="HelveticaNeueLT Std Lt" panose="020B0403020202020204" pitchFamily="34" charset="0"/>
              </a:rPr>
              <a:t>Joint Submission</a:t>
            </a:r>
            <a:endParaRPr lang="en-AU" sz="3200" i="1" dirty="0"/>
          </a:p>
        </p:txBody>
      </p:sp>
      <p:cxnSp>
        <p:nvCxnSpPr>
          <p:cNvPr id="10" name="Straight Connector 9">
            <a:extLst>
              <a:ext uri="{FF2B5EF4-FFF2-40B4-BE49-F238E27FC236}">
                <a16:creationId xmlns:a16="http://schemas.microsoft.com/office/drawing/2014/main" id="{3E2AF341-EFF9-413A-AF29-16DC6D572EF0}"/>
              </a:ext>
            </a:extLst>
          </p:cNvPr>
          <p:cNvCxnSpPr/>
          <p:nvPr/>
        </p:nvCxnSpPr>
        <p:spPr>
          <a:xfrm>
            <a:off x="144131" y="787303"/>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23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1FE7923-C4AD-40F8-842C-1AD14F2B0D06}"/>
              </a:ext>
            </a:extLst>
          </p:cNvPr>
          <p:cNvSpPr txBox="1"/>
          <p:nvPr/>
        </p:nvSpPr>
        <p:spPr>
          <a:xfrm>
            <a:off x="3873656" y="403028"/>
            <a:ext cx="6328883" cy="6454972"/>
          </a:xfrm>
          <a:prstGeom prst="rect">
            <a:avLst/>
          </a:prstGeom>
          <a:noFill/>
        </p:spPr>
        <p:txBody>
          <a:bodyPr wrap="square">
            <a:spAutoFit/>
          </a:bodyPr>
          <a:lstStyle/>
          <a:p>
            <a:r>
              <a:rPr lang="en-AU" sz="2400" dirty="0">
                <a:solidFill>
                  <a:srgbClr val="97BB3D"/>
                </a:solidFill>
                <a:latin typeface="HelveticaNeueLT Std Lt" panose="020B0403020202020204" pitchFamily="34" charset="0"/>
              </a:rPr>
              <a:t>Gender equality should be enshrined </a:t>
            </a:r>
          </a:p>
          <a:p>
            <a:pPr>
              <a:spcAft>
                <a:spcPts val="1200"/>
              </a:spcAft>
            </a:pPr>
            <a:r>
              <a:rPr lang="en-AU" sz="2400" dirty="0">
                <a:solidFill>
                  <a:srgbClr val="97BB3D"/>
                </a:solidFill>
                <a:latin typeface="HelveticaNeueLT Std Lt" panose="020B0403020202020204" pitchFamily="34" charset="0"/>
              </a:rPr>
              <a:t>in government</a:t>
            </a:r>
            <a:r>
              <a:rPr lang="en-AU" sz="2400" dirty="0">
                <a:solidFill>
                  <a:srgbClr val="00B050"/>
                </a:solidFill>
                <a:latin typeface="HelveticaNeueLT Std Lt" panose="020B0403020202020204" pitchFamily="34" charset="0"/>
              </a:rPr>
              <a:t>:</a:t>
            </a:r>
          </a:p>
          <a:p>
            <a:pPr marL="285750" indent="-285750">
              <a:buFont typeface="Arial" panose="020B0604020202020204" pitchFamily="34" charset="0"/>
              <a:buChar char="•"/>
            </a:pPr>
            <a:r>
              <a:rPr lang="en-AU" sz="2000" i="1" dirty="0">
                <a:solidFill>
                  <a:srgbClr val="7030A0"/>
                </a:solidFill>
                <a:latin typeface="HelveticaNeueLT Std Lt" panose="020B0403020202020204" pitchFamily="34" charset="0"/>
                <a:cs typeface="Calibri" panose="020F0502020204030204" pitchFamily="34" charset="0"/>
              </a:rPr>
              <a:t>Legislated targets</a:t>
            </a:r>
          </a:p>
          <a:p>
            <a:pPr marL="285750" indent="-285750">
              <a:buFont typeface="Arial" panose="020B0604020202020204" pitchFamily="34" charset="0"/>
              <a:buChar char="•"/>
            </a:pPr>
            <a:r>
              <a:rPr lang="en-AU" sz="2000" i="1" dirty="0">
                <a:solidFill>
                  <a:srgbClr val="7030A0"/>
                </a:solidFill>
                <a:latin typeface="HelveticaNeueLT Std Lt" panose="020B0403020202020204" pitchFamily="34" charset="0"/>
                <a:cs typeface="Calibri" panose="020F0502020204030204" pitchFamily="34" charset="0"/>
              </a:rPr>
              <a:t>Grant criteria</a:t>
            </a:r>
          </a:p>
          <a:p>
            <a:pPr marL="285750" indent="-285750">
              <a:buFont typeface="Arial" panose="020B0604020202020204" pitchFamily="34" charset="0"/>
              <a:buChar char="•"/>
            </a:pPr>
            <a:r>
              <a:rPr lang="en-AU" sz="2000" i="1" dirty="0">
                <a:solidFill>
                  <a:srgbClr val="7030A0"/>
                </a:solidFill>
                <a:latin typeface="HelveticaNeueLT Std Lt" panose="020B0403020202020204" pitchFamily="34" charset="0"/>
                <a:cs typeface="Calibri" panose="020F0502020204030204" pitchFamily="34" charset="0"/>
              </a:rPr>
              <a:t>Procurement contracts </a:t>
            </a:r>
          </a:p>
          <a:p>
            <a:pPr marL="285750" indent="-285750">
              <a:buFont typeface="Arial" panose="020B0604020202020204" pitchFamily="34" charset="0"/>
              <a:buChar char="•"/>
            </a:pPr>
            <a:endParaRPr lang="en-AU" dirty="0">
              <a:solidFill>
                <a:srgbClr val="00B050"/>
              </a:solidFill>
              <a:effectLst/>
              <a:latin typeface="HelveticaNeueLT Std Lt" panose="020B0403020202020204" pitchFamily="34" charset="0"/>
              <a:ea typeface="Times New Roman" panose="02020603050405020304" pitchFamily="18" charset="0"/>
            </a:endParaRPr>
          </a:p>
          <a:p>
            <a:pPr>
              <a:spcAft>
                <a:spcPts val="1200"/>
              </a:spcAft>
            </a:pPr>
            <a:r>
              <a:rPr lang="en-AU" sz="2400" dirty="0">
                <a:solidFill>
                  <a:srgbClr val="97BB3D"/>
                </a:solidFill>
                <a:latin typeface="HelveticaNeueLT Std Lt" panose="020B0403020202020204" pitchFamily="34" charset="0"/>
                <a:ea typeface="Times New Roman" panose="02020603050405020304" pitchFamily="18" charset="0"/>
                <a:cs typeface="Calibri" panose="020F0502020204030204" pitchFamily="34" charset="0"/>
              </a:rPr>
              <a:t>Organisations to implement:</a:t>
            </a:r>
          </a:p>
          <a:p>
            <a:pPr marL="285750" indent="-285750">
              <a:buFont typeface="Arial" panose="020B0604020202020204" pitchFamily="34" charset="0"/>
              <a:buChar char="•"/>
            </a:pPr>
            <a:r>
              <a:rPr lang="en-AU" sz="2000" i="1" dirty="0">
                <a:solidFill>
                  <a:srgbClr val="7030A0"/>
                </a:solidFill>
                <a:latin typeface="HelveticaNeueLT Std Lt" panose="020B0403020202020204" pitchFamily="34" charset="0"/>
                <a:cs typeface="Calibri" panose="020F0502020204030204" pitchFamily="34" charset="0"/>
              </a:rPr>
              <a:t>Transparent pay grading</a:t>
            </a:r>
          </a:p>
          <a:p>
            <a:pPr marL="285750" indent="-285750">
              <a:buFont typeface="Arial" panose="020B0604020202020204" pitchFamily="34" charset="0"/>
              <a:buChar char="•"/>
            </a:pPr>
            <a:r>
              <a:rPr lang="en-AU" sz="2000" i="1" dirty="0">
                <a:solidFill>
                  <a:srgbClr val="7030A0"/>
                </a:solidFill>
                <a:latin typeface="HelveticaNeueLT Std Lt" panose="020B0403020202020204" pitchFamily="34" charset="0"/>
                <a:cs typeface="Calibri" panose="020F0502020204030204" pitchFamily="34" charset="0"/>
              </a:rPr>
              <a:t>Superannuation during carer’s leave</a:t>
            </a:r>
          </a:p>
          <a:p>
            <a:pPr marL="285750" lvl="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000" i="1" dirty="0">
                <a:solidFill>
                  <a:srgbClr val="7030A0"/>
                </a:solidFill>
                <a:latin typeface="HelveticaNeueLT Std Lt" panose="020B0403020202020204" pitchFamily="34" charset="0"/>
                <a:cs typeface="Calibri" panose="020F0502020204030204" pitchFamily="34" charset="0"/>
              </a:rPr>
              <a:t>Recruitment pathways to board / senior executive roles</a:t>
            </a:r>
          </a:p>
          <a:p>
            <a:pPr marL="285750" lvl="0" indent="-285750">
              <a:lnSpc>
                <a:spcPct val="107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000" i="1" dirty="0">
                <a:solidFill>
                  <a:srgbClr val="7030A0"/>
                </a:solidFill>
                <a:latin typeface="HelveticaNeueLT Std Lt" panose="020B0403020202020204" pitchFamily="34" charset="0"/>
                <a:cs typeface="Calibri" panose="020F0502020204030204" pitchFamily="34" charset="0"/>
              </a:rPr>
              <a:t>Flexible employment as the norm</a:t>
            </a:r>
          </a:p>
          <a:p>
            <a:pPr lvl="0">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AU" dirty="0">
              <a:solidFill>
                <a:srgbClr val="7030A0"/>
              </a:solidFill>
              <a:effectLst/>
              <a:latin typeface="HelveticaNeueLT Std Lt" panose="020B0403020202020204" pitchFamily="34" charset="0"/>
              <a:ea typeface="Times New Roman" panose="02020603050405020304" pitchFamily="18" charset="0"/>
              <a:cs typeface="Calibri" panose="020F0502020204030204" pitchFamily="34" charset="0"/>
            </a:endParaRPr>
          </a:p>
          <a:p>
            <a:pPr lvl="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400" dirty="0">
                <a:solidFill>
                  <a:srgbClr val="97BB3D"/>
                </a:solidFill>
                <a:latin typeface="HelveticaNeueLT Std Lt" panose="020B0403020202020204" pitchFamily="34" charset="0"/>
                <a:cs typeface="Calibri" panose="020F0502020204030204" pitchFamily="34" charset="0"/>
              </a:rPr>
              <a:t>UN Women’s Empowerment Principles</a:t>
            </a:r>
          </a:p>
          <a:p>
            <a:pPr lvl="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000" i="1" dirty="0">
                <a:solidFill>
                  <a:srgbClr val="7030A0"/>
                </a:solidFill>
                <a:latin typeface="HelveticaNeueLT Std Lt" panose="020B0403020202020204" pitchFamily="34" charset="0"/>
                <a:cs typeface="Calibri" panose="020F0502020204030204" pitchFamily="34" charset="0"/>
              </a:rPr>
              <a:t>to be promoted across </a:t>
            </a:r>
          </a:p>
          <a:p>
            <a:pPr lvl="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000" i="1" dirty="0">
                <a:solidFill>
                  <a:srgbClr val="7030A0"/>
                </a:solidFill>
                <a:latin typeface="HelveticaNeueLT Std Lt" panose="020B0403020202020204" pitchFamily="34" charset="0"/>
                <a:cs typeface="Calibri" panose="020F0502020204030204" pitchFamily="34" charset="0"/>
              </a:rPr>
              <a:t>government and the business </a:t>
            </a:r>
          </a:p>
          <a:p>
            <a:pPr lvl="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000" i="1" dirty="0">
                <a:solidFill>
                  <a:srgbClr val="7030A0"/>
                </a:solidFill>
                <a:latin typeface="HelveticaNeueLT Std Lt" panose="020B0403020202020204" pitchFamily="34" charset="0"/>
                <a:cs typeface="Calibri" panose="020F0502020204030204" pitchFamily="34" charset="0"/>
              </a:rPr>
              <a:t>community</a:t>
            </a:r>
            <a:endParaRPr lang="en-AU" sz="2000" i="1" dirty="0">
              <a:solidFill>
                <a:srgbClr val="7030A0"/>
              </a:solidFill>
              <a:latin typeface="HelveticaNeueLT Std Lt" panose="020B0403020202020204" pitchFamily="34" charset="0"/>
            </a:endParaRPr>
          </a:p>
          <a:p>
            <a:pPr marL="457200" indent="-457200">
              <a:spcAft>
                <a:spcPts val="600"/>
              </a:spcAft>
              <a:buFont typeface="Arial" panose="020B0604020202020204" pitchFamily="34" charset="0"/>
              <a:buChar char="•"/>
            </a:pPr>
            <a:endParaRPr lang="en-AU" sz="2400" dirty="0">
              <a:latin typeface="HelveticaNeueLT Std Lt" panose="020B0403020202020204" pitchFamily="34" charset="0"/>
            </a:endParaRPr>
          </a:p>
        </p:txBody>
      </p:sp>
      <p:sp>
        <p:nvSpPr>
          <p:cNvPr id="6" name="Title 1">
            <a:extLst>
              <a:ext uri="{FF2B5EF4-FFF2-40B4-BE49-F238E27FC236}">
                <a16:creationId xmlns:a16="http://schemas.microsoft.com/office/drawing/2014/main" id="{316C2C87-389E-419B-81E1-A85C1940F795}"/>
              </a:ext>
            </a:extLst>
          </p:cNvPr>
          <p:cNvSpPr txBox="1">
            <a:spLocks/>
          </p:cNvSpPr>
          <p:nvPr/>
        </p:nvSpPr>
        <p:spPr>
          <a:xfrm>
            <a:off x="40778" y="0"/>
            <a:ext cx="446442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BPW Victoria</a:t>
            </a:r>
          </a:p>
          <a:p>
            <a:r>
              <a:rPr lang="en-US" sz="3200" b="1" dirty="0">
                <a:solidFill>
                  <a:srgbClr val="7030A0"/>
                </a:solidFill>
                <a:latin typeface="HelveticaNeueLT Std Lt" panose="020B0403020202020204" pitchFamily="34" charset="0"/>
              </a:rPr>
              <a:t>Submission</a:t>
            </a:r>
          </a:p>
        </p:txBody>
      </p:sp>
      <p:sp>
        <p:nvSpPr>
          <p:cNvPr id="7" name="TextBox 6">
            <a:extLst>
              <a:ext uri="{FF2B5EF4-FFF2-40B4-BE49-F238E27FC236}">
                <a16:creationId xmlns:a16="http://schemas.microsoft.com/office/drawing/2014/main" id="{05C9B97B-6E19-4A08-83FE-BC7CA9E45698}"/>
              </a:ext>
            </a:extLst>
          </p:cNvPr>
          <p:cNvSpPr txBox="1"/>
          <p:nvPr/>
        </p:nvSpPr>
        <p:spPr>
          <a:xfrm>
            <a:off x="144132" y="1743383"/>
            <a:ext cx="3504042" cy="2323713"/>
          </a:xfrm>
          <a:prstGeom prst="rect">
            <a:avLst/>
          </a:prstGeom>
          <a:noFill/>
        </p:spPr>
        <p:txBody>
          <a:bodyPr wrap="square">
            <a:spAutoFit/>
          </a:bodyPr>
          <a:lstStyle/>
          <a:p>
            <a:pPr>
              <a:spcAft>
                <a:spcPts val="1200"/>
              </a:spcAft>
            </a:pPr>
            <a:r>
              <a:rPr lang="en-AU" sz="2000" i="1" dirty="0">
                <a:solidFill>
                  <a:srgbClr val="7030A0">
                    <a:alpha val="55000"/>
                  </a:srgbClr>
                </a:solidFill>
                <a:latin typeface="HelveticaNeueLT Std Lt" panose="020B0403020202020204" pitchFamily="34" charset="0"/>
              </a:rPr>
              <a:t>Focussed on:</a:t>
            </a:r>
          </a:p>
          <a:p>
            <a:pPr marL="342900" indent="-342900">
              <a:spcAft>
                <a:spcPts val="600"/>
              </a:spcAft>
              <a:buFont typeface="Arial" panose="020B0604020202020204" pitchFamily="34" charset="0"/>
              <a:buChar char="•"/>
            </a:pPr>
            <a:r>
              <a:rPr lang="en-AU" sz="2000" i="1" dirty="0">
                <a:solidFill>
                  <a:srgbClr val="7030A0">
                    <a:alpha val="55000"/>
                  </a:srgbClr>
                </a:solidFill>
                <a:latin typeface="HelveticaNeueLT Std Lt" panose="020B0403020202020204" pitchFamily="34" charset="0"/>
              </a:rPr>
              <a:t>Leadership</a:t>
            </a:r>
          </a:p>
          <a:p>
            <a:pPr marL="342900" indent="-342900">
              <a:spcAft>
                <a:spcPts val="600"/>
              </a:spcAft>
              <a:buFont typeface="Arial" panose="020B0604020202020204" pitchFamily="34" charset="0"/>
              <a:buChar char="•"/>
            </a:pPr>
            <a:r>
              <a:rPr lang="en-AU" sz="2000" i="1" dirty="0">
                <a:solidFill>
                  <a:srgbClr val="7030A0">
                    <a:alpha val="55000"/>
                  </a:srgbClr>
                </a:solidFill>
                <a:latin typeface="HelveticaNeueLT Std Lt" panose="020B0403020202020204" pitchFamily="34" charset="0"/>
              </a:rPr>
              <a:t>Equal pay</a:t>
            </a:r>
          </a:p>
          <a:p>
            <a:pPr marL="342900" indent="-342900">
              <a:spcAft>
                <a:spcPts val="600"/>
              </a:spcAft>
              <a:buFont typeface="Arial" panose="020B0604020202020204" pitchFamily="34" charset="0"/>
              <a:buChar char="•"/>
            </a:pPr>
            <a:r>
              <a:rPr lang="en-AU" sz="2000" i="1" dirty="0">
                <a:solidFill>
                  <a:srgbClr val="7030A0">
                    <a:alpha val="55000"/>
                  </a:srgbClr>
                </a:solidFill>
                <a:latin typeface="HelveticaNeueLT Std Lt" panose="020B0403020202020204" pitchFamily="34" charset="0"/>
              </a:rPr>
              <a:t>Superannuation</a:t>
            </a:r>
          </a:p>
          <a:p>
            <a:pPr marL="342900" indent="-342900">
              <a:spcAft>
                <a:spcPts val="600"/>
              </a:spcAft>
              <a:buFont typeface="Arial" panose="020B0604020202020204" pitchFamily="34" charset="0"/>
              <a:buChar char="•"/>
            </a:pPr>
            <a:r>
              <a:rPr lang="en-AU" sz="2000" i="1" dirty="0">
                <a:solidFill>
                  <a:srgbClr val="7030A0">
                    <a:alpha val="55000"/>
                  </a:srgbClr>
                </a:solidFill>
                <a:latin typeface="HelveticaNeueLT Std Lt" panose="020B0403020202020204" pitchFamily="34" charset="0"/>
              </a:rPr>
              <a:t>Balancing work and caring responsibilities</a:t>
            </a:r>
          </a:p>
        </p:txBody>
      </p:sp>
      <p:cxnSp>
        <p:nvCxnSpPr>
          <p:cNvPr id="11" name="Straight Connector 10">
            <a:extLst>
              <a:ext uri="{FF2B5EF4-FFF2-40B4-BE49-F238E27FC236}">
                <a16:creationId xmlns:a16="http://schemas.microsoft.com/office/drawing/2014/main" id="{46247BA2-3320-45C4-8FA9-E5B2E746381A}"/>
              </a:ext>
            </a:extLst>
          </p:cNvPr>
          <p:cNvCxnSpPr/>
          <p:nvPr/>
        </p:nvCxnSpPr>
        <p:spPr>
          <a:xfrm>
            <a:off x="144131" y="1288751"/>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30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2613126-95B6-034B-A034-D09AE81CDDC9}"/>
              </a:ext>
            </a:extLst>
          </p:cNvPr>
          <p:cNvPicPr>
            <a:picLocks noGrp="1" noChangeAspect="1"/>
          </p:cNvPicPr>
          <p:nvPr>
            <p:ph idx="1"/>
          </p:nvPr>
        </p:nvPicPr>
        <p:blipFill>
          <a:blip r:embed="rId3"/>
          <a:stretch>
            <a:fillRect/>
          </a:stretch>
        </p:blipFill>
        <p:spPr>
          <a:xfrm>
            <a:off x="4373101" y="2089030"/>
            <a:ext cx="7236000" cy="4256695"/>
          </a:xfrm>
          <a:prstGeom prst="rect">
            <a:avLst/>
          </a:prstGeom>
        </p:spPr>
      </p:pic>
      <p:sp>
        <p:nvSpPr>
          <p:cNvPr id="6" name="Title 1">
            <a:extLst>
              <a:ext uri="{FF2B5EF4-FFF2-40B4-BE49-F238E27FC236}">
                <a16:creationId xmlns:a16="http://schemas.microsoft.com/office/drawing/2014/main" id="{98352E3C-5891-421F-AD69-91B4FF725FB6}"/>
              </a:ext>
            </a:extLst>
          </p:cNvPr>
          <p:cNvSpPr txBox="1">
            <a:spLocks/>
          </p:cNvSpPr>
          <p:nvPr/>
        </p:nvSpPr>
        <p:spPr>
          <a:xfrm>
            <a:off x="40778" y="-274876"/>
            <a:ext cx="446442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August 2016</a:t>
            </a:r>
          </a:p>
        </p:txBody>
      </p:sp>
      <p:sp>
        <p:nvSpPr>
          <p:cNvPr id="9" name="TextBox 8">
            <a:extLst>
              <a:ext uri="{FF2B5EF4-FFF2-40B4-BE49-F238E27FC236}">
                <a16:creationId xmlns:a16="http://schemas.microsoft.com/office/drawing/2014/main" id="{F1D92E92-D4CB-4837-9357-838AC59A9C8D}"/>
              </a:ext>
            </a:extLst>
          </p:cNvPr>
          <p:cNvSpPr txBox="1"/>
          <p:nvPr/>
        </p:nvSpPr>
        <p:spPr>
          <a:xfrm>
            <a:off x="243535" y="2220353"/>
            <a:ext cx="3696870" cy="317009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Personal invitation to Jacqueline Graham as BPW State Representative</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Sector based and regional consultation sessions</a:t>
            </a:r>
          </a:p>
          <a:p>
            <a:pPr marL="342900" indent="-342900">
              <a:spcAft>
                <a:spcPts val="12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BPW Members attended sessions in Melbourne, Swan Hill, Geelong &amp; Bendigo</a:t>
            </a:r>
          </a:p>
        </p:txBody>
      </p:sp>
      <p:sp>
        <p:nvSpPr>
          <p:cNvPr id="10" name="TextBox 9">
            <a:extLst>
              <a:ext uri="{FF2B5EF4-FFF2-40B4-BE49-F238E27FC236}">
                <a16:creationId xmlns:a16="http://schemas.microsoft.com/office/drawing/2014/main" id="{30C85DBF-3FF4-4743-A147-0F48AB40346E}"/>
              </a:ext>
            </a:extLst>
          </p:cNvPr>
          <p:cNvSpPr txBox="1"/>
          <p:nvPr/>
        </p:nvSpPr>
        <p:spPr>
          <a:xfrm>
            <a:off x="40778" y="738946"/>
            <a:ext cx="4464424" cy="1077218"/>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Invitation from the Minister</a:t>
            </a:r>
            <a:endParaRPr lang="en-AU" sz="3200" b="1" i="1" dirty="0">
              <a:solidFill>
                <a:srgbClr val="7030A0"/>
              </a:solidFill>
              <a:latin typeface="HelveticaNeueLT Std Lt" panose="020B0403020202020204" pitchFamily="34" charset="0"/>
            </a:endParaRPr>
          </a:p>
        </p:txBody>
      </p:sp>
      <p:cxnSp>
        <p:nvCxnSpPr>
          <p:cNvPr id="11" name="Straight Connector 10">
            <a:extLst>
              <a:ext uri="{FF2B5EF4-FFF2-40B4-BE49-F238E27FC236}">
                <a16:creationId xmlns:a16="http://schemas.microsoft.com/office/drawing/2014/main" id="{39E4CF22-C6E2-407A-B029-CD66212A06FA}"/>
              </a:ext>
            </a:extLst>
          </p:cNvPr>
          <p:cNvCxnSpPr/>
          <p:nvPr/>
        </p:nvCxnSpPr>
        <p:spPr>
          <a:xfrm>
            <a:off x="144131" y="744644"/>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93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82B380-2045-514C-A792-985D88D501ED}"/>
              </a:ext>
            </a:extLst>
          </p:cNvPr>
          <p:cNvSpPr txBox="1"/>
          <p:nvPr/>
        </p:nvSpPr>
        <p:spPr>
          <a:xfrm>
            <a:off x="966951" y="3355130"/>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B7C9F36C-8F62-EF4B-AAB2-29AA4036C8E6}"/>
              </a:ext>
            </a:extLst>
          </p:cNvPr>
          <p:cNvPicPr>
            <a:picLocks noChangeAspect="1"/>
          </p:cNvPicPr>
          <p:nvPr/>
        </p:nvPicPr>
        <p:blipFill>
          <a:blip r:embed="rId3"/>
          <a:stretch>
            <a:fillRect/>
          </a:stretch>
        </p:blipFill>
        <p:spPr>
          <a:xfrm>
            <a:off x="5088194" y="135216"/>
            <a:ext cx="6653765" cy="6587567"/>
          </a:xfrm>
          <a:prstGeom prst="rect">
            <a:avLst/>
          </a:prstGeom>
        </p:spPr>
      </p:pic>
      <p:sp>
        <p:nvSpPr>
          <p:cNvPr id="7" name="Title 1">
            <a:extLst>
              <a:ext uri="{FF2B5EF4-FFF2-40B4-BE49-F238E27FC236}">
                <a16:creationId xmlns:a16="http://schemas.microsoft.com/office/drawing/2014/main" id="{6FCD5E7F-44D1-4E96-92D6-A0ED6C5BE282}"/>
              </a:ext>
            </a:extLst>
          </p:cNvPr>
          <p:cNvSpPr txBox="1">
            <a:spLocks/>
          </p:cNvSpPr>
          <p:nvPr/>
        </p:nvSpPr>
        <p:spPr>
          <a:xfrm>
            <a:off x="40778" y="0"/>
            <a:ext cx="4464424"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August / September 2016</a:t>
            </a:r>
          </a:p>
        </p:txBody>
      </p:sp>
      <p:sp>
        <p:nvSpPr>
          <p:cNvPr id="11" name="TextBox 10">
            <a:extLst>
              <a:ext uri="{FF2B5EF4-FFF2-40B4-BE49-F238E27FC236}">
                <a16:creationId xmlns:a16="http://schemas.microsoft.com/office/drawing/2014/main" id="{4D372B26-4E20-49F0-AD81-1E92BBCD8E5A}"/>
              </a:ext>
            </a:extLst>
          </p:cNvPr>
          <p:cNvSpPr txBox="1"/>
          <p:nvPr/>
        </p:nvSpPr>
        <p:spPr>
          <a:xfrm>
            <a:off x="40777" y="1278608"/>
            <a:ext cx="4578357" cy="584775"/>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Consultation feedback</a:t>
            </a:r>
            <a:endParaRPr lang="en-AU" sz="3200" i="1" dirty="0"/>
          </a:p>
        </p:txBody>
      </p:sp>
      <p:cxnSp>
        <p:nvCxnSpPr>
          <p:cNvPr id="12" name="Straight Connector 11">
            <a:extLst>
              <a:ext uri="{FF2B5EF4-FFF2-40B4-BE49-F238E27FC236}">
                <a16:creationId xmlns:a16="http://schemas.microsoft.com/office/drawing/2014/main" id="{F14921EC-E402-411A-8D53-7FB5FBFEBE7A}"/>
              </a:ext>
            </a:extLst>
          </p:cNvPr>
          <p:cNvCxnSpPr/>
          <p:nvPr/>
        </p:nvCxnSpPr>
        <p:spPr>
          <a:xfrm>
            <a:off x="144131" y="1278608"/>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A7842E-3C29-463D-BC52-B01D34D6CFF5}"/>
              </a:ext>
            </a:extLst>
          </p:cNvPr>
          <p:cNvSpPr txBox="1"/>
          <p:nvPr/>
        </p:nvSpPr>
        <p:spPr>
          <a:xfrm>
            <a:off x="243534" y="2413336"/>
            <a:ext cx="3998528" cy="1015663"/>
          </a:xfrm>
          <a:prstGeom prst="rect">
            <a:avLst/>
          </a:prstGeom>
          <a:noFill/>
        </p:spPr>
        <p:txBody>
          <a:bodyPr wrap="square">
            <a:spAutoFit/>
          </a:bodyPr>
          <a:lstStyle/>
          <a:p>
            <a:r>
              <a:rPr lang="en-US" sz="2000" i="1" dirty="0">
                <a:solidFill>
                  <a:srgbClr val="7030A0">
                    <a:alpha val="55000"/>
                  </a:srgbClr>
                </a:solidFill>
                <a:latin typeface="HelveticaNeueLT Std Lt" panose="020B0403020202020204" pitchFamily="34" charset="0"/>
              </a:rPr>
              <a:t>Discussion Paper publicly releases feedback from consultations</a:t>
            </a:r>
          </a:p>
        </p:txBody>
      </p:sp>
    </p:spTree>
    <p:extLst>
      <p:ext uri="{BB962C8B-B14F-4D97-AF65-F5344CB8AC3E}">
        <p14:creationId xmlns:p14="http://schemas.microsoft.com/office/powerpoint/2010/main" val="221339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977BC1-CF80-4D35-B32C-F82447446E53}"/>
              </a:ext>
            </a:extLst>
          </p:cNvPr>
          <p:cNvSpPr/>
          <p:nvPr/>
        </p:nvSpPr>
        <p:spPr>
          <a:xfrm>
            <a:off x="5073445" y="-132735"/>
            <a:ext cx="7118556" cy="699073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F9ADE915-B17B-44B8-B701-4AE7A1FA7493}"/>
              </a:ext>
            </a:extLst>
          </p:cNvPr>
          <p:cNvSpPr txBox="1"/>
          <p:nvPr/>
        </p:nvSpPr>
        <p:spPr>
          <a:xfrm>
            <a:off x="5601631" y="1878435"/>
            <a:ext cx="6062183" cy="4613507"/>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AU" sz="2400" i="1" dirty="0">
                <a:solidFill>
                  <a:schemeClr val="bg1"/>
                </a:solidFill>
                <a:latin typeface="HelveticaNeueLT Std Lt" panose="020B0403020202020204" pitchFamily="34" charset="0"/>
              </a:rPr>
              <a:t>All Victorians live in a safe and equal society, have access to equal power, resources and opportunities, and are treated with dignity, respect and fairness. </a:t>
            </a:r>
          </a:p>
          <a:p>
            <a:pPr marL="342900" indent="-342900">
              <a:lnSpc>
                <a:spcPct val="107000"/>
              </a:lnSpc>
              <a:spcAft>
                <a:spcPts val="800"/>
              </a:spcAft>
              <a:buFont typeface="Arial" panose="020B0604020202020204" pitchFamily="34" charset="0"/>
              <a:buChar char="•"/>
            </a:pPr>
            <a:r>
              <a:rPr lang="en-AU" sz="2400" i="1" dirty="0">
                <a:solidFill>
                  <a:srgbClr val="97BB3D"/>
                </a:solidFill>
                <a:latin typeface="HelveticaNeueLT Std Lt" panose="020B0403020202020204" pitchFamily="34" charset="0"/>
              </a:rPr>
              <a:t>All Victorians recognise that gender equality is essential to economic prosperity </a:t>
            </a:r>
            <a:r>
              <a:rPr lang="en-AU" sz="2400" i="1" dirty="0">
                <a:solidFill>
                  <a:schemeClr val="bg1"/>
                </a:solidFill>
                <a:latin typeface="HelveticaNeueLT Std Lt" panose="020B0403020202020204" pitchFamily="34" charset="0"/>
              </a:rPr>
              <a:t>and that gender inequality has significant economic cost. </a:t>
            </a:r>
          </a:p>
          <a:p>
            <a:pPr marL="342900" indent="-342900">
              <a:lnSpc>
                <a:spcPct val="107000"/>
              </a:lnSpc>
              <a:spcAft>
                <a:spcPts val="800"/>
              </a:spcAft>
              <a:buFont typeface="Arial" panose="020B0604020202020204" pitchFamily="34" charset="0"/>
              <a:buChar char="•"/>
            </a:pPr>
            <a:r>
              <a:rPr lang="en-AU" sz="2400" i="1" dirty="0">
                <a:solidFill>
                  <a:schemeClr val="bg1"/>
                </a:solidFill>
                <a:latin typeface="HelveticaNeueLT Std Lt" panose="020B0403020202020204" pitchFamily="34" charset="0"/>
              </a:rPr>
              <a:t>Victoria leads the way in gender equality with </a:t>
            </a:r>
            <a:r>
              <a:rPr lang="en-AU" sz="2400" i="1" dirty="0">
                <a:solidFill>
                  <a:srgbClr val="97BB3D"/>
                </a:solidFill>
                <a:latin typeface="HelveticaNeueLT Std Lt" panose="020B0403020202020204" pitchFamily="34" charset="0"/>
              </a:rPr>
              <a:t>sustained, enduring and measurable action.</a:t>
            </a:r>
          </a:p>
        </p:txBody>
      </p:sp>
      <p:sp>
        <p:nvSpPr>
          <p:cNvPr id="21" name="TextBox 20">
            <a:extLst>
              <a:ext uri="{FF2B5EF4-FFF2-40B4-BE49-F238E27FC236}">
                <a16:creationId xmlns:a16="http://schemas.microsoft.com/office/drawing/2014/main" id="{280F2537-8770-4564-944E-6F8346CCCA5E}"/>
              </a:ext>
            </a:extLst>
          </p:cNvPr>
          <p:cNvSpPr txBox="1"/>
          <p:nvPr/>
        </p:nvSpPr>
        <p:spPr>
          <a:xfrm>
            <a:off x="5561900" y="1288751"/>
            <a:ext cx="5674524" cy="584775"/>
          </a:xfrm>
          <a:prstGeom prst="rect">
            <a:avLst/>
          </a:prstGeom>
          <a:noFill/>
        </p:spPr>
        <p:txBody>
          <a:bodyPr wrap="square">
            <a:spAutoFit/>
          </a:bodyPr>
          <a:lstStyle/>
          <a:p>
            <a:r>
              <a:rPr lang="en-US" sz="3200" b="1" dirty="0">
                <a:solidFill>
                  <a:schemeClr val="bg1"/>
                </a:solidFill>
                <a:latin typeface="HelveticaNeueLT Std Lt" panose="020B0403020202020204" pitchFamily="34" charset="0"/>
              </a:rPr>
              <a:t>The Vision</a:t>
            </a:r>
          </a:p>
        </p:txBody>
      </p:sp>
      <p:sp>
        <p:nvSpPr>
          <p:cNvPr id="7" name="Title 1">
            <a:extLst>
              <a:ext uri="{FF2B5EF4-FFF2-40B4-BE49-F238E27FC236}">
                <a16:creationId xmlns:a16="http://schemas.microsoft.com/office/drawing/2014/main" id="{84E536A1-E211-4B1B-A15F-241D3709A0A8}"/>
              </a:ext>
            </a:extLst>
          </p:cNvPr>
          <p:cNvSpPr txBox="1">
            <a:spLocks/>
          </p:cNvSpPr>
          <p:nvPr/>
        </p:nvSpPr>
        <p:spPr>
          <a:xfrm>
            <a:off x="84840" y="-235670"/>
            <a:ext cx="4832599" cy="1411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7030A0"/>
                </a:solidFill>
                <a:latin typeface="HelveticaNeueLT Std Lt" panose="020B0403020202020204" pitchFamily="34" charset="0"/>
              </a:rPr>
              <a:t>December 2016</a:t>
            </a:r>
          </a:p>
        </p:txBody>
      </p:sp>
      <p:sp>
        <p:nvSpPr>
          <p:cNvPr id="8" name="TextBox 7">
            <a:extLst>
              <a:ext uri="{FF2B5EF4-FFF2-40B4-BE49-F238E27FC236}">
                <a16:creationId xmlns:a16="http://schemas.microsoft.com/office/drawing/2014/main" id="{DE514110-3F67-4E44-B409-71CE56D7A5F1}"/>
              </a:ext>
            </a:extLst>
          </p:cNvPr>
          <p:cNvSpPr txBox="1"/>
          <p:nvPr/>
        </p:nvSpPr>
        <p:spPr>
          <a:xfrm>
            <a:off x="268927" y="2830971"/>
            <a:ext cx="4464424" cy="2554545"/>
          </a:xfrm>
          <a:prstGeom prst="rect">
            <a:avLst/>
          </a:prstGeom>
          <a:noFill/>
        </p:spPr>
        <p:txBody>
          <a:bodyPr wrap="square">
            <a:spAutoFit/>
          </a:bodyPr>
          <a:lstStyle/>
          <a:p>
            <a:pPr>
              <a:spcAft>
                <a:spcPts val="1200"/>
              </a:spcAft>
            </a:pPr>
            <a:r>
              <a:rPr lang="en-US" sz="2000" i="1" dirty="0">
                <a:solidFill>
                  <a:srgbClr val="7030A0">
                    <a:alpha val="55000"/>
                  </a:srgbClr>
                </a:solidFill>
                <a:latin typeface="HelveticaNeueLT Std Lt" panose="020B0403020202020204" pitchFamily="34" charset="0"/>
              </a:rPr>
              <a:t>The Strategy sets out:</a:t>
            </a:r>
          </a:p>
          <a:p>
            <a:pPr marL="342900" indent="-342900">
              <a:spcAft>
                <a:spcPts val="6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Legislative changes</a:t>
            </a:r>
          </a:p>
          <a:p>
            <a:pPr marL="342900" indent="-342900">
              <a:spcAft>
                <a:spcPts val="6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Reforms to employment practices, budgeting, policy, procurement and funding decisions</a:t>
            </a:r>
          </a:p>
          <a:p>
            <a:pPr marL="342900" indent="-342900">
              <a:spcAft>
                <a:spcPts val="600"/>
              </a:spcAft>
              <a:buFont typeface="Arial" panose="020B0604020202020204" pitchFamily="34" charset="0"/>
              <a:buChar char="•"/>
            </a:pPr>
            <a:r>
              <a:rPr lang="en-US" sz="2000" i="1" dirty="0">
                <a:solidFill>
                  <a:srgbClr val="7030A0">
                    <a:alpha val="55000"/>
                  </a:srgbClr>
                </a:solidFill>
                <a:latin typeface="HelveticaNeueLT Std Lt" panose="020B0403020202020204" pitchFamily="34" charset="0"/>
              </a:rPr>
              <a:t>Areas of advocacy to the Commonwealth Government</a:t>
            </a:r>
          </a:p>
        </p:txBody>
      </p:sp>
      <p:sp>
        <p:nvSpPr>
          <p:cNvPr id="9" name="TextBox 8">
            <a:extLst>
              <a:ext uri="{FF2B5EF4-FFF2-40B4-BE49-F238E27FC236}">
                <a16:creationId xmlns:a16="http://schemas.microsoft.com/office/drawing/2014/main" id="{0223B5AB-DEBD-48F2-9561-1F8601221F09}"/>
              </a:ext>
            </a:extLst>
          </p:cNvPr>
          <p:cNvSpPr txBox="1"/>
          <p:nvPr/>
        </p:nvSpPr>
        <p:spPr>
          <a:xfrm>
            <a:off x="80834" y="720422"/>
            <a:ext cx="4464424" cy="1569660"/>
          </a:xfrm>
          <a:prstGeom prst="rect">
            <a:avLst/>
          </a:prstGeom>
          <a:noFill/>
        </p:spPr>
        <p:txBody>
          <a:bodyPr wrap="square">
            <a:spAutoFit/>
          </a:bodyPr>
          <a:lstStyle/>
          <a:p>
            <a:r>
              <a:rPr lang="en-US" sz="3200" b="1" i="1" dirty="0">
                <a:solidFill>
                  <a:srgbClr val="7030A0"/>
                </a:solidFill>
                <a:latin typeface="HelveticaNeueLT Std Lt" panose="020B0403020202020204" pitchFamily="34" charset="0"/>
              </a:rPr>
              <a:t>Safe &amp; Strong: Gender Equality Strategy released</a:t>
            </a:r>
          </a:p>
        </p:txBody>
      </p:sp>
      <p:cxnSp>
        <p:nvCxnSpPr>
          <p:cNvPr id="10" name="Straight Connector 9">
            <a:extLst>
              <a:ext uri="{FF2B5EF4-FFF2-40B4-BE49-F238E27FC236}">
                <a16:creationId xmlns:a16="http://schemas.microsoft.com/office/drawing/2014/main" id="{C1DDA64D-9D4F-41D4-B266-0171AA26F66C}"/>
              </a:ext>
            </a:extLst>
          </p:cNvPr>
          <p:cNvCxnSpPr/>
          <p:nvPr/>
        </p:nvCxnSpPr>
        <p:spPr>
          <a:xfrm>
            <a:off x="144131" y="743260"/>
            <a:ext cx="316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98357"/>
      </p:ext>
    </p:extLst>
  </p:cSld>
  <p:clrMapOvr>
    <a:masterClrMapping/>
  </p:clrMapOvr>
</p:sld>
</file>

<file path=ppt/theme/theme1.xml><?xml version="1.0" encoding="utf-8"?>
<a:theme xmlns:a="http://schemas.openxmlformats.org/drawingml/2006/main" name="Facet">
  <a:themeElements>
    <a:clrScheme name="THEME">
      <a:dk1>
        <a:srgbClr val="00B050"/>
      </a:dk1>
      <a:lt1>
        <a:srgbClr val="FFFFFF"/>
      </a:lt1>
      <a:dk2>
        <a:srgbClr val="622A8D"/>
      </a:dk2>
      <a:lt2>
        <a:srgbClr val="FFFFFF"/>
      </a:lt2>
      <a:accent1>
        <a:srgbClr val="97BB3D"/>
      </a:accent1>
      <a:accent2>
        <a:srgbClr val="7131A1"/>
      </a:accent2>
      <a:accent3>
        <a:srgbClr val="E6B91E"/>
      </a:accent3>
      <a:accent4>
        <a:srgbClr val="E76618"/>
      </a:accent4>
      <a:accent5>
        <a:srgbClr val="C42F1A"/>
      </a:accent5>
      <a:accent6>
        <a:srgbClr val="FFC000"/>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6988</TotalTime>
  <Words>2000</Words>
  <Application>Microsoft Office PowerPoint</Application>
  <PresentationFormat>Widescreen</PresentationFormat>
  <Paragraphs>228</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HelveticaNeueLT Std Lt</vt:lpstr>
      <vt:lpstr>HelveticaNeueLT Std Med Cn</vt:lpstr>
      <vt:lpstr>Trebuchet MS</vt:lpstr>
      <vt:lpstr>Wingdings 3</vt:lpstr>
      <vt:lpstr>Facet</vt:lpstr>
      <vt:lpstr>From Little Things Big Things Grow</vt:lpstr>
      <vt:lpstr> </vt:lpstr>
      <vt:lpstr>Victoria’s Gender Equality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 to Action</dc:title>
  <dc:creator>Jacqueline Graham</dc:creator>
  <cp:lastModifiedBy>Emma Manser</cp:lastModifiedBy>
  <cp:revision>12</cp:revision>
  <dcterms:created xsi:type="dcterms:W3CDTF">2022-03-11T01:31:33Z</dcterms:created>
  <dcterms:modified xsi:type="dcterms:W3CDTF">2022-04-07T04:11:30Z</dcterms:modified>
</cp:coreProperties>
</file>