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86"/>
  </p:handoutMasterIdLst>
  <p:sldIdLst>
    <p:sldId id="256" r:id="rId2"/>
    <p:sldId id="296" r:id="rId3"/>
    <p:sldId id="297" r:id="rId4"/>
    <p:sldId id="302" r:id="rId5"/>
    <p:sldId id="303" r:id="rId6"/>
    <p:sldId id="304" r:id="rId7"/>
    <p:sldId id="305" r:id="rId8"/>
    <p:sldId id="335" r:id="rId9"/>
    <p:sldId id="332" r:id="rId10"/>
    <p:sldId id="333" r:id="rId11"/>
    <p:sldId id="318" r:id="rId12"/>
    <p:sldId id="319" r:id="rId13"/>
    <p:sldId id="306" r:id="rId14"/>
    <p:sldId id="352" r:id="rId15"/>
    <p:sldId id="320" r:id="rId16"/>
    <p:sldId id="324" r:id="rId17"/>
    <p:sldId id="323" r:id="rId18"/>
    <p:sldId id="325" r:id="rId19"/>
    <p:sldId id="347" r:id="rId20"/>
    <p:sldId id="350" r:id="rId21"/>
    <p:sldId id="351" r:id="rId22"/>
    <p:sldId id="349" r:id="rId23"/>
    <p:sldId id="338" r:id="rId24"/>
    <p:sldId id="348" r:id="rId25"/>
    <p:sldId id="337" r:id="rId26"/>
    <p:sldId id="321" r:id="rId27"/>
    <p:sldId id="327" r:id="rId28"/>
    <p:sldId id="353" r:id="rId29"/>
    <p:sldId id="336" r:id="rId30"/>
    <p:sldId id="261" r:id="rId31"/>
    <p:sldId id="263" r:id="rId32"/>
    <p:sldId id="266" r:id="rId33"/>
    <p:sldId id="267" r:id="rId34"/>
    <p:sldId id="341" r:id="rId35"/>
    <p:sldId id="339" r:id="rId36"/>
    <p:sldId id="264" r:id="rId37"/>
    <p:sldId id="269" r:id="rId38"/>
    <p:sldId id="340" r:id="rId39"/>
    <p:sldId id="342" r:id="rId40"/>
    <p:sldId id="268" r:id="rId41"/>
    <p:sldId id="270" r:id="rId42"/>
    <p:sldId id="286" r:id="rId43"/>
    <p:sldId id="368" r:id="rId44"/>
    <p:sldId id="369" r:id="rId45"/>
    <p:sldId id="271" r:id="rId46"/>
    <p:sldId id="265" r:id="rId47"/>
    <p:sldId id="274" r:id="rId48"/>
    <p:sldId id="370" r:id="rId49"/>
    <p:sldId id="277" r:id="rId50"/>
    <p:sldId id="276" r:id="rId51"/>
    <p:sldId id="275" r:id="rId52"/>
    <p:sldId id="278" r:id="rId53"/>
    <p:sldId id="279" r:id="rId54"/>
    <p:sldId id="280" r:id="rId55"/>
    <p:sldId id="281" r:id="rId56"/>
    <p:sldId id="293" r:id="rId57"/>
    <p:sldId id="294" r:id="rId58"/>
    <p:sldId id="361" r:id="rId59"/>
    <p:sldId id="272" r:id="rId60"/>
    <p:sldId id="343" r:id="rId61"/>
    <p:sldId id="282" r:id="rId62"/>
    <p:sldId id="284" r:id="rId63"/>
    <p:sldId id="367" r:id="rId64"/>
    <p:sldId id="360" r:id="rId65"/>
    <p:sldId id="285" r:id="rId66"/>
    <p:sldId id="363" r:id="rId67"/>
    <p:sldId id="362" r:id="rId68"/>
    <p:sldId id="364" r:id="rId69"/>
    <p:sldId id="357" r:id="rId70"/>
    <p:sldId id="359" r:id="rId71"/>
    <p:sldId id="365" r:id="rId72"/>
    <p:sldId id="290" r:id="rId73"/>
    <p:sldId id="292" r:id="rId74"/>
    <p:sldId id="273" r:id="rId75"/>
    <p:sldId id="289" r:id="rId76"/>
    <p:sldId id="366" r:id="rId77"/>
    <p:sldId id="344" r:id="rId78"/>
    <p:sldId id="358" r:id="rId79"/>
    <p:sldId id="345" r:id="rId80"/>
    <p:sldId id="356" r:id="rId81"/>
    <p:sldId id="355" r:id="rId82"/>
    <p:sldId id="283" r:id="rId83"/>
    <p:sldId id="307" r:id="rId84"/>
    <p:sldId id="287" r:id="rId8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380" autoAdjust="0"/>
    <p:restoredTop sz="94660"/>
  </p:normalViewPr>
  <p:slideViewPr>
    <p:cSldViewPr snapToGrid="0">
      <p:cViewPr varScale="1">
        <p:scale>
          <a:sx n="119" d="100"/>
          <a:sy n="119" d="100"/>
        </p:scale>
        <p:origin x="786" y="108"/>
      </p:cViewPr>
      <p:guideLst>
        <p:guide orient="horz" pos="2160"/>
        <p:guide pos="2880"/>
      </p:guideLst>
    </p:cSldViewPr>
  </p:slideViewPr>
  <p:notesTextViewPr>
    <p:cViewPr>
      <p:scale>
        <a:sx n="1" d="1"/>
        <a:sy n="1" d="1"/>
      </p:scale>
      <p:origin x="0" y="0"/>
    </p:cViewPr>
  </p:notesTextViewPr>
  <p:sorterViewPr>
    <p:cViewPr>
      <p:scale>
        <a:sx n="162" d="100"/>
        <a:sy n="162" d="100"/>
      </p:scale>
      <p:origin x="0" y="-299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B4DD6D-AA34-40F8-B5EC-05229DF7B651}" type="doc">
      <dgm:prSet loTypeId="urn:microsoft.com/office/officeart/2008/layout/AlternatingHexagons" loCatId="list" qsTypeId="urn:microsoft.com/office/officeart/2005/8/quickstyle/simple1" qsCatId="simple" csTypeId="urn:microsoft.com/office/officeart/2005/8/colors/accent6_2" csCatId="accent6" phldr="1"/>
      <dgm:spPr/>
      <dgm:t>
        <a:bodyPr/>
        <a:lstStyle/>
        <a:p>
          <a:endParaRPr lang="en-AU"/>
        </a:p>
      </dgm:t>
    </dgm:pt>
    <dgm:pt modelId="{EA911787-DC5F-408A-AA0E-671E59784451}">
      <dgm:prSet phldrT="[Text]" custT="1"/>
      <dgm:spPr/>
      <dgm:t>
        <a:bodyPr/>
        <a:lstStyle/>
        <a:p>
          <a:r>
            <a:rPr lang="en-AU" sz="1200" dirty="0"/>
            <a:t>Mentoring</a:t>
          </a:r>
        </a:p>
      </dgm:t>
    </dgm:pt>
    <dgm:pt modelId="{736697B2-3FEB-4F19-B704-D7BECAC915C6}" type="parTrans" cxnId="{8E75DCA6-12B1-4506-9327-C8F0EA7C0685}">
      <dgm:prSet/>
      <dgm:spPr/>
      <dgm:t>
        <a:bodyPr/>
        <a:lstStyle/>
        <a:p>
          <a:endParaRPr lang="en-AU"/>
        </a:p>
      </dgm:t>
    </dgm:pt>
    <dgm:pt modelId="{1D9BC26F-AB19-4364-BECE-E985B2B9485C}" type="sibTrans" cxnId="{8E75DCA6-12B1-4506-9327-C8F0EA7C0685}">
      <dgm:prSet custT="1"/>
      <dgm:spPr/>
      <dgm:t>
        <a:bodyPr/>
        <a:lstStyle/>
        <a:p>
          <a:r>
            <a:rPr lang="en-AU" sz="1200" dirty="0"/>
            <a:t>Advocacy</a:t>
          </a:r>
        </a:p>
      </dgm:t>
    </dgm:pt>
    <dgm:pt modelId="{529F136C-0579-46D5-9D1D-F5DB1CF1B47B}">
      <dgm:prSet phldrT="[Text]" custT="1"/>
      <dgm:spPr/>
      <dgm:t>
        <a:bodyPr/>
        <a:lstStyle/>
        <a:p>
          <a:r>
            <a:rPr lang="en-AU" sz="1050" dirty="0"/>
            <a:t>Networking</a:t>
          </a:r>
          <a:endParaRPr lang="en-AU" sz="1000" dirty="0"/>
        </a:p>
      </dgm:t>
    </dgm:pt>
    <dgm:pt modelId="{56DC0AD4-2774-4132-B7AE-39AF1046AB46}" type="parTrans" cxnId="{E33296C5-52D5-443A-BF78-4F77BCADFE72}">
      <dgm:prSet/>
      <dgm:spPr/>
      <dgm:t>
        <a:bodyPr/>
        <a:lstStyle/>
        <a:p>
          <a:endParaRPr lang="en-AU"/>
        </a:p>
      </dgm:t>
    </dgm:pt>
    <dgm:pt modelId="{664022F0-7285-43F9-BDCB-C8BCB22D9563}" type="sibTrans" cxnId="{E33296C5-52D5-443A-BF78-4F77BCADFE72}">
      <dgm:prSet custT="1"/>
      <dgm:spPr/>
      <dgm:t>
        <a:bodyPr/>
        <a:lstStyle/>
        <a:p>
          <a:r>
            <a:rPr lang="en-AU" sz="1200" dirty="0"/>
            <a:t>Skill Building</a:t>
          </a:r>
        </a:p>
      </dgm:t>
    </dgm:pt>
    <dgm:pt modelId="{F6E6FB8A-33CC-4FD4-91EB-C99741E7EC7D}">
      <dgm:prSet phldrT="[Text]" custT="1"/>
      <dgm:spPr/>
      <dgm:t>
        <a:bodyPr/>
        <a:lstStyle/>
        <a:p>
          <a:r>
            <a:rPr lang="en-AU" sz="1200" dirty="0"/>
            <a:t>Education</a:t>
          </a:r>
        </a:p>
      </dgm:t>
    </dgm:pt>
    <dgm:pt modelId="{3EBCD6A3-8D0C-45CC-B404-8742510DD437}" type="parTrans" cxnId="{17C318FD-E5A2-4AD3-B76B-2CB0B1832466}">
      <dgm:prSet/>
      <dgm:spPr/>
      <dgm:t>
        <a:bodyPr/>
        <a:lstStyle/>
        <a:p>
          <a:endParaRPr lang="en-AU"/>
        </a:p>
      </dgm:t>
    </dgm:pt>
    <dgm:pt modelId="{2C6FB13D-D2EF-4670-BB97-935DABEF7EA3}" type="sibTrans" cxnId="{17C318FD-E5A2-4AD3-B76B-2CB0B1832466}">
      <dgm:prSet custT="1"/>
      <dgm:spPr/>
      <dgm:t>
        <a:bodyPr/>
        <a:lstStyle/>
        <a:p>
          <a:r>
            <a:rPr lang="en-AU" sz="1100" dirty="0"/>
            <a:t>Economic Empowerment</a:t>
          </a:r>
        </a:p>
      </dgm:t>
    </dgm:pt>
    <dgm:pt modelId="{B5C25C8A-2B3C-408C-BF0F-06A5A2D6F3FA}">
      <dgm:prSet custT="1"/>
      <dgm:spPr/>
      <dgm:t>
        <a:bodyPr/>
        <a:lstStyle/>
        <a:p>
          <a:r>
            <a:rPr lang="en-AU" sz="1200" dirty="0"/>
            <a:t>Projects around the world</a:t>
          </a:r>
        </a:p>
      </dgm:t>
    </dgm:pt>
    <dgm:pt modelId="{C3F2B649-E055-4D8A-AF83-338220EB99EB}" type="parTrans" cxnId="{11269933-0416-4193-B042-807AFE7CAB0C}">
      <dgm:prSet/>
      <dgm:spPr/>
      <dgm:t>
        <a:bodyPr/>
        <a:lstStyle/>
        <a:p>
          <a:endParaRPr lang="en-AU"/>
        </a:p>
      </dgm:t>
    </dgm:pt>
    <dgm:pt modelId="{2740988C-CA52-443B-97C8-F3F0C432F0F1}" type="sibTrans" cxnId="{11269933-0416-4193-B042-807AFE7CAB0C}">
      <dgm:prSet/>
      <dgm:spPr/>
      <dgm:t>
        <a:bodyPr/>
        <a:lstStyle/>
        <a:p>
          <a:r>
            <a:rPr lang="en-AU" dirty="0"/>
            <a:t>Legislative changes</a:t>
          </a:r>
        </a:p>
      </dgm:t>
    </dgm:pt>
    <dgm:pt modelId="{DA63C5EF-2623-4C42-985B-70F60B2EC2BD}" type="pres">
      <dgm:prSet presAssocID="{A7B4DD6D-AA34-40F8-B5EC-05229DF7B651}" presName="Name0" presStyleCnt="0">
        <dgm:presLayoutVars>
          <dgm:chMax/>
          <dgm:chPref/>
          <dgm:dir/>
          <dgm:animLvl val="lvl"/>
        </dgm:presLayoutVars>
      </dgm:prSet>
      <dgm:spPr/>
    </dgm:pt>
    <dgm:pt modelId="{30A8AAE7-C898-4F54-9ACB-6F4E6C1EE667}" type="pres">
      <dgm:prSet presAssocID="{EA911787-DC5F-408A-AA0E-671E59784451}" presName="composite" presStyleCnt="0"/>
      <dgm:spPr/>
    </dgm:pt>
    <dgm:pt modelId="{63AB1618-3629-4078-AB32-48020A9D8909}" type="pres">
      <dgm:prSet presAssocID="{EA911787-DC5F-408A-AA0E-671E59784451}" presName="Parent1" presStyleLbl="node1" presStyleIdx="0" presStyleCnt="8" custLinFactX="29827" custLinFactY="68732" custLinFactNeighborX="100000" custLinFactNeighborY="100000">
        <dgm:presLayoutVars>
          <dgm:chMax val="1"/>
          <dgm:chPref val="1"/>
          <dgm:bulletEnabled val="1"/>
        </dgm:presLayoutVars>
      </dgm:prSet>
      <dgm:spPr/>
    </dgm:pt>
    <dgm:pt modelId="{2449E41F-6E02-45F6-ADCF-97107C75A782}" type="pres">
      <dgm:prSet presAssocID="{EA911787-DC5F-408A-AA0E-671E59784451}" presName="Childtext1" presStyleLbl="revTx" presStyleIdx="0" presStyleCnt="4">
        <dgm:presLayoutVars>
          <dgm:chMax val="0"/>
          <dgm:chPref val="0"/>
          <dgm:bulletEnabled val="1"/>
        </dgm:presLayoutVars>
      </dgm:prSet>
      <dgm:spPr/>
    </dgm:pt>
    <dgm:pt modelId="{86F245CC-5B3D-4FB0-BACE-782D2AA45C20}" type="pres">
      <dgm:prSet presAssocID="{EA911787-DC5F-408A-AA0E-671E59784451}" presName="BalanceSpacing" presStyleCnt="0"/>
      <dgm:spPr/>
    </dgm:pt>
    <dgm:pt modelId="{DC60E1CF-4A13-4FBA-BE0A-E61D9FDB9C57}" type="pres">
      <dgm:prSet presAssocID="{EA911787-DC5F-408A-AA0E-671E59784451}" presName="BalanceSpacing1" presStyleCnt="0"/>
      <dgm:spPr/>
    </dgm:pt>
    <dgm:pt modelId="{46947F73-C60F-4297-9616-11CEBEE04F77}" type="pres">
      <dgm:prSet presAssocID="{1D9BC26F-AB19-4364-BECE-E985B2B9485C}" presName="Accent1Text" presStyleLbl="node1" presStyleIdx="1" presStyleCnt="8" custLinFactNeighborX="-56551" custLinFactNeighborY="83913"/>
      <dgm:spPr/>
    </dgm:pt>
    <dgm:pt modelId="{395A5568-C175-4C9F-A474-2FEF2819A76E}" type="pres">
      <dgm:prSet presAssocID="{1D9BC26F-AB19-4364-BECE-E985B2B9485C}" presName="spaceBetweenRectangles" presStyleCnt="0"/>
      <dgm:spPr/>
    </dgm:pt>
    <dgm:pt modelId="{ED402C25-7DFF-4CC1-9661-6B952828FD3F}" type="pres">
      <dgm:prSet presAssocID="{529F136C-0579-46D5-9D1D-F5DB1CF1B47B}" presName="composite" presStyleCnt="0"/>
      <dgm:spPr/>
    </dgm:pt>
    <dgm:pt modelId="{0CE4D265-BD3A-4474-B8D9-F705F5AF5F7B}" type="pres">
      <dgm:prSet presAssocID="{529F136C-0579-46D5-9D1D-F5DB1CF1B47B}" presName="Parent1" presStyleLbl="node1" presStyleIdx="2" presStyleCnt="8">
        <dgm:presLayoutVars>
          <dgm:chMax val="1"/>
          <dgm:chPref val="1"/>
          <dgm:bulletEnabled val="1"/>
        </dgm:presLayoutVars>
      </dgm:prSet>
      <dgm:spPr/>
    </dgm:pt>
    <dgm:pt modelId="{5F42D64A-3DA2-4418-9D67-3BF281340E5B}" type="pres">
      <dgm:prSet presAssocID="{529F136C-0579-46D5-9D1D-F5DB1CF1B47B}" presName="Childtext1" presStyleLbl="revTx" presStyleIdx="1" presStyleCnt="4">
        <dgm:presLayoutVars>
          <dgm:chMax val="0"/>
          <dgm:chPref val="0"/>
          <dgm:bulletEnabled val="1"/>
        </dgm:presLayoutVars>
      </dgm:prSet>
      <dgm:spPr/>
    </dgm:pt>
    <dgm:pt modelId="{DD110A80-CFC8-4864-9416-F016235CE87F}" type="pres">
      <dgm:prSet presAssocID="{529F136C-0579-46D5-9D1D-F5DB1CF1B47B}" presName="BalanceSpacing" presStyleCnt="0"/>
      <dgm:spPr/>
    </dgm:pt>
    <dgm:pt modelId="{8ABFBFF1-05DE-462C-B6DD-4D9F7C7914BE}" type="pres">
      <dgm:prSet presAssocID="{529F136C-0579-46D5-9D1D-F5DB1CF1B47B}" presName="BalanceSpacing1" presStyleCnt="0"/>
      <dgm:spPr/>
    </dgm:pt>
    <dgm:pt modelId="{2766BB3E-47AC-4294-B549-92FD8F852851}" type="pres">
      <dgm:prSet presAssocID="{664022F0-7285-43F9-BDCB-C8BCB22D9563}" presName="Accent1Text" presStyleLbl="node1" presStyleIdx="3" presStyleCnt="8" custLinFactNeighborX="20389" custLinFactNeighborY="-192"/>
      <dgm:spPr/>
    </dgm:pt>
    <dgm:pt modelId="{5304D662-928C-47D5-B089-A194B2DEEA19}" type="pres">
      <dgm:prSet presAssocID="{664022F0-7285-43F9-BDCB-C8BCB22D9563}" presName="spaceBetweenRectangles" presStyleCnt="0"/>
      <dgm:spPr/>
    </dgm:pt>
    <dgm:pt modelId="{08EB9B66-BAC9-4DF9-B883-47AE696E27CF}" type="pres">
      <dgm:prSet presAssocID="{F6E6FB8A-33CC-4FD4-91EB-C99741E7EC7D}" presName="composite" presStyleCnt="0"/>
      <dgm:spPr/>
    </dgm:pt>
    <dgm:pt modelId="{7BDD6CBD-3166-421A-991A-A89892E30B73}" type="pres">
      <dgm:prSet presAssocID="{F6E6FB8A-33CC-4FD4-91EB-C99741E7EC7D}" presName="Parent1" presStyleLbl="node1" presStyleIdx="4" presStyleCnt="8" custLinFactNeighborX="12818" custLinFactNeighborY="-656">
        <dgm:presLayoutVars>
          <dgm:chMax val="1"/>
          <dgm:chPref val="1"/>
          <dgm:bulletEnabled val="1"/>
        </dgm:presLayoutVars>
      </dgm:prSet>
      <dgm:spPr/>
    </dgm:pt>
    <dgm:pt modelId="{19F26614-A49A-4611-8C50-5B12CB8076E5}" type="pres">
      <dgm:prSet presAssocID="{F6E6FB8A-33CC-4FD4-91EB-C99741E7EC7D}" presName="Childtext1" presStyleLbl="revTx" presStyleIdx="2" presStyleCnt="4">
        <dgm:presLayoutVars>
          <dgm:chMax val="0"/>
          <dgm:chPref val="0"/>
          <dgm:bulletEnabled val="1"/>
        </dgm:presLayoutVars>
      </dgm:prSet>
      <dgm:spPr/>
    </dgm:pt>
    <dgm:pt modelId="{7E1E2530-8096-4EE4-9147-D9EB32E7C448}" type="pres">
      <dgm:prSet presAssocID="{F6E6FB8A-33CC-4FD4-91EB-C99741E7EC7D}" presName="BalanceSpacing" presStyleCnt="0"/>
      <dgm:spPr/>
    </dgm:pt>
    <dgm:pt modelId="{D181F637-2804-4582-8C0A-FB4F5EEB31D0}" type="pres">
      <dgm:prSet presAssocID="{F6E6FB8A-33CC-4FD4-91EB-C99741E7EC7D}" presName="BalanceSpacing1" presStyleCnt="0"/>
      <dgm:spPr/>
    </dgm:pt>
    <dgm:pt modelId="{6341E5D5-4984-46F4-80FC-86BD7702BF8E}" type="pres">
      <dgm:prSet presAssocID="{2C6FB13D-D2EF-4670-BB97-935DABEF7EA3}" presName="Accent1Text" presStyleLbl="node1" presStyleIdx="5" presStyleCnt="8" custScaleX="136104" custScaleY="96353"/>
      <dgm:spPr/>
    </dgm:pt>
    <dgm:pt modelId="{5DD1ADD9-EE06-4241-AFBA-B9E637D569D5}" type="pres">
      <dgm:prSet presAssocID="{2C6FB13D-D2EF-4670-BB97-935DABEF7EA3}" presName="spaceBetweenRectangles" presStyleCnt="0"/>
      <dgm:spPr/>
    </dgm:pt>
    <dgm:pt modelId="{F70AF32C-E109-4645-B6C0-61E6F7240FE0}" type="pres">
      <dgm:prSet presAssocID="{B5C25C8A-2B3C-408C-BF0F-06A5A2D6F3FA}" presName="composite" presStyleCnt="0"/>
      <dgm:spPr/>
    </dgm:pt>
    <dgm:pt modelId="{D5A4CF08-CAAF-4AF5-BD5C-7AB6A3DF9A71}" type="pres">
      <dgm:prSet presAssocID="{B5C25C8A-2B3C-408C-BF0F-06A5A2D6F3FA}" presName="Parent1" presStyleLbl="node1" presStyleIdx="6" presStyleCnt="8" custLinFactNeighborX="12200" custLinFactNeighborY="884">
        <dgm:presLayoutVars>
          <dgm:chMax val="1"/>
          <dgm:chPref val="1"/>
          <dgm:bulletEnabled val="1"/>
        </dgm:presLayoutVars>
      </dgm:prSet>
      <dgm:spPr/>
    </dgm:pt>
    <dgm:pt modelId="{D9F36800-02C3-447F-9B09-62C86694D6B4}" type="pres">
      <dgm:prSet presAssocID="{B5C25C8A-2B3C-408C-BF0F-06A5A2D6F3FA}" presName="Childtext1" presStyleLbl="revTx" presStyleIdx="3" presStyleCnt="4">
        <dgm:presLayoutVars>
          <dgm:chMax val="0"/>
          <dgm:chPref val="0"/>
          <dgm:bulletEnabled val="1"/>
        </dgm:presLayoutVars>
      </dgm:prSet>
      <dgm:spPr/>
    </dgm:pt>
    <dgm:pt modelId="{615FDB10-A0F4-428A-AA2D-C9B578AFD1AD}" type="pres">
      <dgm:prSet presAssocID="{B5C25C8A-2B3C-408C-BF0F-06A5A2D6F3FA}" presName="BalanceSpacing" presStyleCnt="0"/>
      <dgm:spPr/>
    </dgm:pt>
    <dgm:pt modelId="{71BFE127-94B3-439A-8540-9D535C45EFA2}" type="pres">
      <dgm:prSet presAssocID="{B5C25C8A-2B3C-408C-BF0F-06A5A2D6F3FA}" presName="BalanceSpacing1" presStyleCnt="0"/>
      <dgm:spPr/>
    </dgm:pt>
    <dgm:pt modelId="{C3F01EB1-2068-48E7-94C5-7F3703DDA011}" type="pres">
      <dgm:prSet presAssocID="{2740988C-CA52-443B-97C8-F3F0C432F0F1}" presName="Accent1Text" presStyleLbl="node1" presStyleIdx="7" presStyleCnt="8" custLinFactNeighborX="20333" custLinFactNeighborY="3538"/>
      <dgm:spPr/>
    </dgm:pt>
  </dgm:ptLst>
  <dgm:cxnLst>
    <dgm:cxn modelId="{A6B3032A-3B0F-433B-899A-AD56AAE6E1A1}" type="presOf" srcId="{B5C25C8A-2B3C-408C-BF0F-06A5A2D6F3FA}" destId="{D5A4CF08-CAAF-4AF5-BD5C-7AB6A3DF9A71}" srcOrd="0" destOrd="0" presId="urn:microsoft.com/office/officeart/2008/layout/AlternatingHexagons"/>
    <dgm:cxn modelId="{11269933-0416-4193-B042-807AFE7CAB0C}" srcId="{A7B4DD6D-AA34-40F8-B5EC-05229DF7B651}" destId="{B5C25C8A-2B3C-408C-BF0F-06A5A2D6F3FA}" srcOrd="3" destOrd="0" parTransId="{C3F2B649-E055-4D8A-AF83-338220EB99EB}" sibTransId="{2740988C-CA52-443B-97C8-F3F0C432F0F1}"/>
    <dgm:cxn modelId="{2B266D35-22EA-44CB-88B1-5248EF9236DA}" type="presOf" srcId="{EA911787-DC5F-408A-AA0E-671E59784451}" destId="{63AB1618-3629-4078-AB32-48020A9D8909}" srcOrd="0" destOrd="0" presId="urn:microsoft.com/office/officeart/2008/layout/AlternatingHexagons"/>
    <dgm:cxn modelId="{9BDD1D75-6900-43C5-BAF9-51F38961962E}" type="presOf" srcId="{F6E6FB8A-33CC-4FD4-91EB-C99741E7EC7D}" destId="{7BDD6CBD-3166-421A-991A-A89892E30B73}" srcOrd="0" destOrd="0" presId="urn:microsoft.com/office/officeart/2008/layout/AlternatingHexagons"/>
    <dgm:cxn modelId="{7C337D89-1F5E-44A8-A107-5F8351C19453}" type="presOf" srcId="{2C6FB13D-D2EF-4670-BB97-935DABEF7EA3}" destId="{6341E5D5-4984-46F4-80FC-86BD7702BF8E}" srcOrd="0" destOrd="0" presId="urn:microsoft.com/office/officeart/2008/layout/AlternatingHexagons"/>
    <dgm:cxn modelId="{73DB598B-1B8B-4A0A-9D2F-2290B2CB0ECA}" type="presOf" srcId="{2740988C-CA52-443B-97C8-F3F0C432F0F1}" destId="{C3F01EB1-2068-48E7-94C5-7F3703DDA011}" srcOrd="0" destOrd="0" presId="urn:microsoft.com/office/officeart/2008/layout/AlternatingHexagons"/>
    <dgm:cxn modelId="{CDBA91A3-26D4-47D8-AB42-8C7360E8A2AB}" type="presOf" srcId="{A7B4DD6D-AA34-40F8-B5EC-05229DF7B651}" destId="{DA63C5EF-2623-4C42-985B-70F60B2EC2BD}" srcOrd="0" destOrd="0" presId="urn:microsoft.com/office/officeart/2008/layout/AlternatingHexagons"/>
    <dgm:cxn modelId="{8E75DCA6-12B1-4506-9327-C8F0EA7C0685}" srcId="{A7B4DD6D-AA34-40F8-B5EC-05229DF7B651}" destId="{EA911787-DC5F-408A-AA0E-671E59784451}" srcOrd="0" destOrd="0" parTransId="{736697B2-3FEB-4F19-B704-D7BECAC915C6}" sibTransId="{1D9BC26F-AB19-4364-BECE-E985B2B9485C}"/>
    <dgm:cxn modelId="{7FB2A9BD-091B-44CE-857F-0E6685F74A24}" type="presOf" srcId="{664022F0-7285-43F9-BDCB-C8BCB22D9563}" destId="{2766BB3E-47AC-4294-B549-92FD8F852851}" srcOrd="0" destOrd="0" presId="urn:microsoft.com/office/officeart/2008/layout/AlternatingHexagons"/>
    <dgm:cxn modelId="{E33296C5-52D5-443A-BF78-4F77BCADFE72}" srcId="{A7B4DD6D-AA34-40F8-B5EC-05229DF7B651}" destId="{529F136C-0579-46D5-9D1D-F5DB1CF1B47B}" srcOrd="1" destOrd="0" parTransId="{56DC0AD4-2774-4132-B7AE-39AF1046AB46}" sibTransId="{664022F0-7285-43F9-BDCB-C8BCB22D9563}"/>
    <dgm:cxn modelId="{7BBB13D3-A3D8-4791-8A61-618A826ADD43}" type="presOf" srcId="{529F136C-0579-46D5-9D1D-F5DB1CF1B47B}" destId="{0CE4D265-BD3A-4474-B8D9-F705F5AF5F7B}" srcOrd="0" destOrd="0" presId="urn:microsoft.com/office/officeart/2008/layout/AlternatingHexagons"/>
    <dgm:cxn modelId="{3F75CAEB-56DC-453F-8018-B32C293A2F40}" type="presOf" srcId="{1D9BC26F-AB19-4364-BECE-E985B2B9485C}" destId="{46947F73-C60F-4297-9616-11CEBEE04F77}" srcOrd="0" destOrd="0" presId="urn:microsoft.com/office/officeart/2008/layout/AlternatingHexagons"/>
    <dgm:cxn modelId="{17C318FD-E5A2-4AD3-B76B-2CB0B1832466}" srcId="{A7B4DD6D-AA34-40F8-B5EC-05229DF7B651}" destId="{F6E6FB8A-33CC-4FD4-91EB-C99741E7EC7D}" srcOrd="2" destOrd="0" parTransId="{3EBCD6A3-8D0C-45CC-B404-8742510DD437}" sibTransId="{2C6FB13D-D2EF-4670-BB97-935DABEF7EA3}"/>
    <dgm:cxn modelId="{1A89CFB9-8E66-4E93-8382-32CF27DEC81C}" type="presParOf" srcId="{DA63C5EF-2623-4C42-985B-70F60B2EC2BD}" destId="{30A8AAE7-C898-4F54-9ACB-6F4E6C1EE667}" srcOrd="0" destOrd="0" presId="urn:microsoft.com/office/officeart/2008/layout/AlternatingHexagons"/>
    <dgm:cxn modelId="{B9D0DB8A-1BAA-416B-AB78-11E520535A33}" type="presParOf" srcId="{30A8AAE7-C898-4F54-9ACB-6F4E6C1EE667}" destId="{63AB1618-3629-4078-AB32-48020A9D8909}" srcOrd="0" destOrd="0" presId="urn:microsoft.com/office/officeart/2008/layout/AlternatingHexagons"/>
    <dgm:cxn modelId="{CCFDD432-9175-4AD2-BF36-5FABA2115760}" type="presParOf" srcId="{30A8AAE7-C898-4F54-9ACB-6F4E6C1EE667}" destId="{2449E41F-6E02-45F6-ADCF-97107C75A782}" srcOrd="1" destOrd="0" presId="urn:microsoft.com/office/officeart/2008/layout/AlternatingHexagons"/>
    <dgm:cxn modelId="{CB53B728-EE71-430A-981B-E569630021AD}" type="presParOf" srcId="{30A8AAE7-C898-4F54-9ACB-6F4E6C1EE667}" destId="{86F245CC-5B3D-4FB0-BACE-782D2AA45C20}" srcOrd="2" destOrd="0" presId="urn:microsoft.com/office/officeart/2008/layout/AlternatingHexagons"/>
    <dgm:cxn modelId="{AACD68FA-2BB1-4F22-9B58-06BB65E6A2BD}" type="presParOf" srcId="{30A8AAE7-C898-4F54-9ACB-6F4E6C1EE667}" destId="{DC60E1CF-4A13-4FBA-BE0A-E61D9FDB9C57}" srcOrd="3" destOrd="0" presId="urn:microsoft.com/office/officeart/2008/layout/AlternatingHexagons"/>
    <dgm:cxn modelId="{8BF0DEA6-F4D1-4E85-8714-4C70BA1C7479}" type="presParOf" srcId="{30A8AAE7-C898-4F54-9ACB-6F4E6C1EE667}" destId="{46947F73-C60F-4297-9616-11CEBEE04F77}" srcOrd="4" destOrd="0" presId="urn:microsoft.com/office/officeart/2008/layout/AlternatingHexagons"/>
    <dgm:cxn modelId="{002BF88A-857A-44B1-9D10-F787E7E3DF46}" type="presParOf" srcId="{DA63C5EF-2623-4C42-985B-70F60B2EC2BD}" destId="{395A5568-C175-4C9F-A474-2FEF2819A76E}" srcOrd="1" destOrd="0" presId="urn:microsoft.com/office/officeart/2008/layout/AlternatingHexagons"/>
    <dgm:cxn modelId="{1C90F0D5-42CE-471D-9788-8517F79EB0FA}" type="presParOf" srcId="{DA63C5EF-2623-4C42-985B-70F60B2EC2BD}" destId="{ED402C25-7DFF-4CC1-9661-6B952828FD3F}" srcOrd="2" destOrd="0" presId="urn:microsoft.com/office/officeart/2008/layout/AlternatingHexagons"/>
    <dgm:cxn modelId="{86F1A510-C3F4-42D1-93F1-BFA514745BBC}" type="presParOf" srcId="{ED402C25-7DFF-4CC1-9661-6B952828FD3F}" destId="{0CE4D265-BD3A-4474-B8D9-F705F5AF5F7B}" srcOrd="0" destOrd="0" presId="urn:microsoft.com/office/officeart/2008/layout/AlternatingHexagons"/>
    <dgm:cxn modelId="{2C387025-208F-4FB3-A4F9-C507C8AE1DFC}" type="presParOf" srcId="{ED402C25-7DFF-4CC1-9661-6B952828FD3F}" destId="{5F42D64A-3DA2-4418-9D67-3BF281340E5B}" srcOrd="1" destOrd="0" presId="urn:microsoft.com/office/officeart/2008/layout/AlternatingHexagons"/>
    <dgm:cxn modelId="{2598752B-C264-4837-B84C-4DB0A7DC4B40}" type="presParOf" srcId="{ED402C25-7DFF-4CC1-9661-6B952828FD3F}" destId="{DD110A80-CFC8-4864-9416-F016235CE87F}" srcOrd="2" destOrd="0" presId="urn:microsoft.com/office/officeart/2008/layout/AlternatingHexagons"/>
    <dgm:cxn modelId="{36999F8F-C8B2-435A-B1AA-0BB6C8E96BE9}" type="presParOf" srcId="{ED402C25-7DFF-4CC1-9661-6B952828FD3F}" destId="{8ABFBFF1-05DE-462C-B6DD-4D9F7C7914BE}" srcOrd="3" destOrd="0" presId="urn:microsoft.com/office/officeart/2008/layout/AlternatingHexagons"/>
    <dgm:cxn modelId="{539E95C4-43A7-4964-A702-326DB5F2FD6E}" type="presParOf" srcId="{ED402C25-7DFF-4CC1-9661-6B952828FD3F}" destId="{2766BB3E-47AC-4294-B549-92FD8F852851}" srcOrd="4" destOrd="0" presId="urn:microsoft.com/office/officeart/2008/layout/AlternatingHexagons"/>
    <dgm:cxn modelId="{79A91C42-AE98-4027-81E7-F6EDC8ECDB14}" type="presParOf" srcId="{DA63C5EF-2623-4C42-985B-70F60B2EC2BD}" destId="{5304D662-928C-47D5-B089-A194B2DEEA19}" srcOrd="3" destOrd="0" presId="urn:microsoft.com/office/officeart/2008/layout/AlternatingHexagons"/>
    <dgm:cxn modelId="{727E7C3A-1C00-4B52-B2A0-F53CADBAE005}" type="presParOf" srcId="{DA63C5EF-2623-4C42-985B-70F60B2EC2BD}" destId="{08EB9B66-BAC9-4DF9-B883-47AE696E27CF}" srcOrd="4" destOrd="0" presId="urn:microsoft.com/office/officeart/2008/layout/AlternatingHexagons"/>
    <dgm:cxn modelId="{B37ABBA8-2C0B-489C-A166-05161265EA91}" type="presParOf" srcId="{08EB9B66-BAC9-4DF9-B883-47AE696E27CF}" destId="{7BDD6CBD-3166-421A-991A-A89892E30B73}" srcOrd="0" destOrd="0" presId="urn:microsoft.com/office/officeart/2008/layout/AlternatingHexagons"/>
    <dgm:cxn modelId="{A7DDA48A-05EA-4CC8-8F0A-120BB7A187A1}" type="presParOf" srcId="{08EB9B66-BAC9-4DF9-B883-47AE696E27CF}" destId="{19F26614-A49A-4611-8C50-5B12CB8076E5}" srcOrd="1" destOrd="0" presId="urn:microsoft.com/office/officeart/2008/layout/AlternatingHexagons"/>
    <dgm:cxn modelId="{F6F16E95-7BA2-4A2D-AD46-73119328AB46}" type="presParOf" srcId="{08EB9B66-BAC9-4DF9-B883-47AE696E27CF}" destId="{7E1E2530-8096-4EE4-9147-D9EB32E7C448}" srcOrd="2" destOrd="0" presId="urn:microsoft.com/office/officeart/2008/layout/AlternatingHexagons"/>
    <dgm:cxn modelId="{837979DB-71DB-4735-AB31-21036DD0E1D6}" type="presParOf" srcId="{08EB9B66-BAC9-4DF9-B883-47AE696E27CF}" destId="{D181F637-2804-4582-8C0A-FB4F5EEB31D0}" srcOrd="3" destOrd="0" presId="urn:microsoft.com/office/officeart/2008/layout/AlternatingHexagons"/>
    <dgm:cxn modelId="{5DF9226B-2B30-40F8-94C5-F4852FAAF2EF}" type="presParOf" srcId="{08EB9B66-BAC9-4DF9-B883-47AE696E27CF}" destId="{6341E5D5-4984-46F4-80FC-86BD7702BF8E}" srcOrd="4" destOrd="0" presId="urn:microsoft.com/office/officeart/2008/layout/AlternatingHexagons"/>
    <dgm:cxn modelId="{2B1627D8-514E-4183-A142-5927B987CED9}" type="presParOf" srcId="{DA63C5EF-2623-4C42-985B-70F60B2EC2BD}" destId="{5DD1ADD9-EE06-4241-AFBA-B9E637D569D5}" srcOrd="5" destOrd="0" presId="urn:microsoft.com/office/officeart/2008/layout/AlternatingHexagons"/>
    <dgm:cxn modelId="{927E31F4-1E61-41D3-9278-86E3790AE959}" type="presParOf" srcId="{DA63C5EF-2623-4C42-985B-70F60B2EC2BD}" destId="{F70AF32C-E109-4645-B6C0-61E6F7240FE0}" srcOrd="6" destOrd="0" presId="urn:microsoft.com/office/officeart/2008/layout/AlternatingHexagons"/>
    <dgm:cxn modelId="{E9EAC734-F04D-4936-8FD8-90A64A92B9E0}" type="presParOf" srcId="{F70AF32C-E109-4645-B6C0-61E6F7240FE0}" destId="{D5A4CF08-CAAF-4AF5-BD5C-7AB6A3DF9A71}" srcOrd="0" destOrd="0" presId="urn:microsoft.com/office/officeart/2008/layout/AlternatingHexagons"/>
    <dgm:cxn modelId="{7F1B0028-DD79-4F60-BDFA-87728AC109A5}" type="presParOf" srcId="{F70AF32C-E109-4645-B6C0-61E6F7240FE0}" destId="{D9F36800-02C3-447F-9B09-62C86694D6B4}" srcOrd="1" destOrd="0" presId="urn:microsoft.com/office/officeart/2008/layout/AlternatingHexagons"/>
    <dgm:cxn modelId="{1B0E9921-4A26-4FB9-8354-11CFB9B4B312}" type="presParOf" srcId="{F70AF32C-E109-4645-B6C0-61E6F7240FE0}" destId="{615FDB10-A0F4-428A-AA2D-C9B578AFD1AD}" srcOrd="2" destOrd="0" presId="urn:microsoft.com/office/officeart/2008/layout/AlternatingHexagons"/>
    <dgm:cxn modelId="{F8A3668B-65F2-4728-8384-B885A6532849}" type="presParOf" srcId="{F70AF32C-E109-4645-B6C0-61E6F7240FE0}" destId="{71BFE127-94B3-439A-8540-9D535C45EFA2}" srcOrd="3" destOrd="0" presId="urn:microsoft.com/office/officeart/2008/layout/AlternatingHexagons"/>
    <dgm:cxn modelId="{F4BB9633-8B88-47D7-993E-54EB98406111}" type="presParOf" srcId="{F70AF32C-E109-4645-B6C0-61E6F7240FE0}" destId="{C3F01EB1-2068-48E7-94C5-7F3703DDA011}"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60A90-DD28-4BCA-A72D-AACE52D1B943}" type="doc">
      <dgm:prSet loTypeId="urn:microsoft.com/office/officeart/2005/8/layout/hierarchy2" loCatId="hierarchy" qsTypeId="urn:microsoft.com/office/officeart/2005/8/quickstyle/3d1" qsCatId="3D" csTypeId="urn:microsoft.com/office/officeart/2005/8/colors/accent1_2" csCatId="accent1" phldr="1"/>
      <dgm:spPr/>
      <dgm:t>
        <a:bodyPr/>
        <a:lstStyle/>
        <a:p>
          <a:endParaRPr lang="en-AU"/>
        </a:p>
      </dgm:t>
    </dgm:pt>
    <dgm:pt modelId="{BDD6688D-44BD-432F-9EC6-394F792C43B7}">
      <dgm:prSet phldrT="[Text]"/>
      <dgm:spPr>
        <a:solidFill>
          <a:schemeClr val="accent6">
            <a:lumMod val="40000"/>
            <a:lumOff val="60000"/>
          </a:schemeClr>
        </a:solidFill>
      </dgm:spPr>
      <dgm:t>
        <a:bodyPr/>
        <a:lstStyle/>
        <a:p>
          <a:r>
            <a:rPr lang="en-AU" dirty="0">
              <a:solidFill>
                <a:srgbClr val="7030A0"/>
              </a:solidFill>
            </a:rPr>
            <a:t>BPW International</a:t>
          </a:r>
        </a:p>
      </dgm:t>
    </dgm:pt>
    <dgm:pt modelId="{BD51EE7B-33F5-40C5-BC77-59ED1E3852F9}" type="parTrans" cxnId="{3D925C6C-E1A3-4EC5-B631-22B3E8AB3B04}">
      <dgm:prSet/>
      <dgm:spPr/>
      <dgm:t>
        <a:bodyPr/>
        <a:lstStyle/>
        <a:p>
          <a:endParaRPr lang="en-AU"/>
        </a:p>
      </dgm:t>
    </dgm:pt>
    <dgm:pt modelId="{25E3AC9C-52DD-4AE9-AA15-6212863288D9}" type="sibTrans" cxnId="{3D925C6C-E1A3-4EC5-B631-22B3E8AB3B04}">
      <dgm:prSet/>
      <dgm:spPr/>
      <dgm:t>
        <a:bodyPr/>
        <a:lstStyle/>
        <a:p>
          <a:endParaRPr lang="en-AU"/>
        </a:p>
      </dgm:t>
    </dgm:pt>
    <dgm:pt modelId="{2329B420-5B55-4650-BB11-C662CD39187B}">
      <dgm:prSet phldrT="[Text]"/>
      <dgm:spPr>
        <a:solidFill>
          <a:schemeClr val="accent6">
            <a:lumMod val="40000"/>
            <a:lumOff val="60000"/>
          </a:schemeClr>
        </a:solidFill>
      </dgm:spPr>
      <dgm:t>
        <a:bodyPr/>
        <a:lstStyle/>
        <a:p>
          <a:r>
            <a:rPr lang="en-AU" dirty="0">
              <a:solidFill>
                <a:srgbClr val="7030A0"/>
              </a:solidFill>
            </a:rPr>
            <a:t>BPW Australia</a:t>
          </a:r>
        </a:p>
      </dgm:t>
    </dgm:pt>
    <dgm:pt modelId="{AC92A333-283B-4F4A-9301-A005C62D118F}" type="parTrans" cxnId="{1FA7B9A1-04E7-4E18-9CA4-DBB6C6F234F9}">
      <dgm:prSet/>
      <dgm:spPr/>
      <dgm:t>
        <a:bodyPr/>
        <a:lstStyle/>
        <a:p>
          <a:endParaRPr lang="en-AU"/>
        </a:p>
      </dgm:t>
    </dgm:pt>
    <dgm:pt modelId="{8179FC42-255C-43A7-BC9A-A7DC3000B33C}" type="sibTrans" cxnId="{1FA7B9A1-04E7-4E18-9CA4-DBB6C6F234F9}">
      <dgm:prSet/>
      <dgm:spPr/>
      <dgm:t>
        <a:bodyPr/>
        <a:lstStyle/>
        <a:p>
          <a:endParaRPr lang="en-AU"/>
        </a:p>
      </dgm:t>
    </dgm:pt>
    <dgm:pt modelId="{188C0104-1A54-442A-948A-E200295D4697}">
      <dgm:prSet phldrT="[Text]"/>
      <dgm:spPr>
        <a:solidFill>
          <a:schemeClr val="accent6">
            <a:lumMod val="40000"/>
            <a:lumOff val="60000"/>
          </a:schemeClr>
        </a:solidFill>
      </dgm:spPr>
      <dgm:t>
        <a:bodyPr/>
        <a:lstStyle/>
        <a:p>
          <a:r>
            <a:rPr lang="en-AU" dirty="0">
              <a:solidFill>
                <a:srgbClr val="7030A0"/>
              </a:solidFill>
            </a:rPr>
            <a:t>BPW South Australia</a:t>
          </a:r>
        </a:p>
      </dgm:t>
    </dgm:pt>
    <dgm:pt modelId="{B1D39579-CD03-4D40-B590-7EABB8A01E41}" type="parTrans" cxnId="{411A4558-525E-4590-9700-14F09BB2EAB1}">
      <dgm:prSet/>
      <dgm:spPr/>
      <dgm:t>
        <a:bodyPr/>
        <a:lstStyle/>
        <a:p>
          <a:endParaRPr lang="en-AU"/>
        </a:p>
      </dgm:t>
    </dgm:pt>
    <dgm:pt modelId="{C6A576EA-75E5-4E7A-9F11-14D30FB8B5F5}" type="sibTrans" cxnId="{411A4558-525E-4590-9700-14F09BB2EAB1}">
      <dgm:prSet/>
      <dgm:spPr/>
      <dgm:t>
        <a:bodyPr/>
        <a:lstStyle/>
        <a:p>
          <a:endParaRPr lang="en-AU"/>
        </a:p>
      </dgm:t>
    </dgm:pt>
    <dgm:pt modelId="{8D59EF69-8AB5-4657-9F77-6BA5B7378312}">
      <dgm:prSet/>
      <dgm:spPr>
        <a:solidFill>
          <a:schemeClr val="accent6">
            <a:lumMod val="60000"/>
            <a:lumOff val="40000"/>
          </a:schemeClr>
        </a:solidFill>
      </dgm:spPr>
      <dgm:t>
        <a:bodyPr/>
        <a:lstStyle/>
        <a:p>
          <a:r>
            <a:rPr lang="en-AU" b="0" dirty="0">
              <a:solidFill>
                <a:srgbClr val="7030A0"/>
              </a:solidFill>
            </a:rPr>
            <a:t>BPW Adelaide</a:t>
          </a:r>
        </a:p>
      </dgm:t>
    </dgm:pt>
    <dgm:pt modelId="{C9AC616B-748E-4865-A663-7C2E0606B70E}" type="sibTrans" cxnId="{9CA33A6D-2FDE-4852-B47A-39EC5A595DEC}">
      <dgm:prSet/>
      <dgm:spPr/>
      <dgm:t>
        <a:bodyPr/>
        <a:lstStyle/>
        <a:p>
          <a:endParaRPr lang="en-AU"/>
        </a:p>
      </dgm:t>
    </dgm:pt>
    <dgm:pt modelId="{721ACAAB-1C33-452B-A98A-9177FE93B2CE}" type="parTrans" cxnId="{9CA33A6D-2FDE-4852-B47A-39EC5A595DEC}">
      <dgm:prSet/>
      <dgm:spPr/>
      <dgm:t>
        <a:bodyPr/>
        <a:lstStyle/>
        <a:p>
          <a:endParaRPr lang="en-AU"/>
        </a:p>
      </dgm:t>
    </dgm:pt>
    <dgm:pt modelId="{A1FEF59B-87DB-49F6-817C-CF3281A6EABE}" type="pres">
      <dgm:prSet presAssocID="{01C60A90-DD28-4BCA-A72D-AACE52D1B943}" presName="diagram" presStyleCnt="0">
        <dgm:presLayoutVars>
          <dgm:chPref val="1"/>
          <dgm:dir/>
          <dgm:animOne val="branch"/>
          <dgm:animLvl val="lvl"/>
          <dgm:resizeHandles val="exact"/>
        </dgm:presLayoutVars>
      </dgm:prSet>
      <dgm:spPr/>
    </dgm:pt>
    <dgm:pt modelId="{C69139BF-5F6E-4CD3-BEDF-8724AB09C8CD}" type="pres">
      <dgm:prSet presAssocID="{BDD6688D-44BD-432F-9EC6-394F792C43B7}" presName="root1" presStyleCnt="0"/>
      <dgm:spPr/>
    </dgm:pt>
    <dgm:pt modelId="{D64CBF66-8695-47E4-AF4E-CEA9934CCA69}" type="pres">
      <dgm:prSet presAssocID="{BDD6688D-44BD-432F-9EC6-394F792C43B7}" presName="LevelOneTextNode" presStyleLbl="node0" presStyleIdx="0" presStyleCnt="1" custScaleX="108635">
        <dgm:presLayoutVars>
          <dgm:chPref val="3"/>
        </dgm:presLayoutVars>
      </dgm:prSet>
      <dgm:spPr/>
    </dgm:pt>
    <dgm:pt modelId="{22C57F3A-3EBF-4976-877B-7B9CAB99192F}" type="pres">
      <dgm:prSet presAssocID="{BDD6688D-44BD-432F-9EC6-394F792C43B7}" presName="level2hierChild" presStyleCnt="0"/>
      <dgm:spPr/>
    </dgm:pt>
    <dgm:pt modelId="{953ADD0C-8F8A-4BD3-8D36-F0605DFB2583}" type="pres">
      <dgm:prSet presAssocID="{AC92A333-283B-4F4A-9301-A005C62D118F}" presName="conn2-1" presStyleLbl="parChTrans1D2" presStyleIdx="0" presStyleCnt="1"/>
      <dgm:spPr/>
    </dgm:pt>
    <dgm:pt modelId="{E9C01F13-D4BB-47BE-A984-2F4766AC3743}" type="pres">
      <dgm:prSet presAssocID="{AC92A333-283B-4F4A-9301-A005C62D118F}" presName="connTx" presStyleLbl="parChTrans1D2" presStyleIdx="0" presStyleCnt="1"/>
      <dgm:spPr/>
    </dgm:pt>
    <dgm:pt modelId="{64E3D819-5815-43E4-B1F5-4968AAE19BA2}" type="pres">
      <dgm:prSet presAssocID="{2329B420-5B55-4650-BB11-C662CD39187B}" presName="root2" presStyleCnt="0"/>
      <dgm:spPr/>
    </dgm:pt>
    <dgm:pt modelId="{4BCF4839-9025-4199-88F0-FEBAEDB3B7A7}" type="pres">
      <dgm:prSet presAssocID="{2329B420-5B55-4650-BB11-C662CD39187B}" presName="LevelTwoTextNode" presStyleLbl="node2" presStyleIdx="0" presStyleCnt="1">
        <dgm:presLayoutVars>
          <dgm:chPref val="3"/>
        </dgm:presLayoutVars>
      </dgm:prSet>
      <dgm:spPr/>
    </dgm:pt>
    <dgm:pt modelId="{69BCD06D-CDB2-4B98-9140-637C87FC11AF}" type="pres">
      <dgm:prSet presAssocID="{2329B420-5B55-4650-BB11-C662CD39187B}" presName="level3hierChild" presStyleCnt="0"/>
      <dgm:spPr/>
    </dgm:pt>
    <dgm:pt modelId="{AE4FD861-C879-4945-BEC4-FA18873434AF}" type="pres">
      <dgm:prSet presAssocID="{B1D39579-CD03-4D40-B590-7EABB8A01E41}" presName="conn2-1" presStyleLbl="parChTrans1D3" presStyleIdx="0" presStyleCnt="1"/>
      <dgm:spPr/>
    </dgm:pt>
    <dgm:pt modelId="{73157951-28F8-44E8-9B9C-EF48F44C9AEB}" type="pres">
      <dgm:prSet presAssocID="{B1D39579-CD03-4D40-B590-7EABB8A01E41}" presName="connTx" presStyleLbl="parChTrans1D3" presStyleIdx="0" presStyleCnt="1"/>
      <dgm:spPr/>
    </dgm:pt>
    <dgm:pt modelId="{CF67FB88-1A23-46B8-8195-75DB0F9E92BF}" type="pres">
      <dgm:prSet presAssocID="{188C0104-1A54-442A-948A-E200295D4697}" presName="root2" presStyleCnt="0"/>
      <dgm:spPr/>
    </dgm:pt>
    <dgm:pt modelId="{90DA7C75-DA43-4290-9C6C-DC725C9736B3}" type="pres">
      <dgm:prSet presAssocID="{188C0104-1A54-442A-948A-E200295D4697}" presName="LevelTwoTextNode" presStyleLbl="node3" presStyleIdx="0" presStyleCnt="1">
        <dgm:presLayoutVars>
          <dgm:chPref val="3"/>
        </dgm:presLayoutVars>
      </dgm:prSet>
      <dgm:spPr/>
    </dgm:pt>
    <dgm:pt modelId="{731CCB67-6D82-4641-9033-0EFB1AA4312A}" type="pres">
      <dgm:prSet presAssocID="{188C0104-1A54-442A-948A-E200295D4697}" presName="level3hierChild" presStyleCnt="0"/>
      <dgm:spPr/>
    </dgm:pt>
    <dgm:pt modelId="{ED963E9B-6F53-4C92-9C57-1ED625D1E7A7}" type="pres">
      <dgm:prSet presAssocID="{721ACAAB-1C33-452B-A98A-9177FE93B2CE}" presName="conn2-1" presStyleLbl="parChTrans1D4" presStyleIdx="0" presStyleCnt="1"/>
      <dgm:spPr/>
    </dgm:pt>
    <dgm:pt modelId="{FE3EB741-F1C3-4EA2-B304-3FE25346382D}" type="pres">
      <dgm:prSet presAssocID="{721ACAAB-1C33-452B-A98A-9177FE93B2CE}" presName="connTx" presStyleLbl="parChTrans1D4" presStyleIdx="0" presStyleCnt="1"/>
      <dgm:spPr/>
    </dgm:pt>
    <dgm:pt modelId="{C6AE953D-DA19-411E-9409-C70A1079082B}" type="pres">
      <dgm:prSet presAssocID="{8D59EF69-8AB5-4657-9F77-6BA5B7378312}" presName="root2" presStyleCnt="0"/>
      <dgm:spPr/>
    </dgm:pt>
    <dgm:pt modelId="{11C8DF30-D8D4-4DF5-82D2-FB2AE3B668B7}" type="pres">
      <dgm:prSet presAssocID="{8D59EF69-8AB5-4657-9F77-6BA5B7378312}" presName="LevelTwoTextNode" presStyleLbl="node4" presStyleIdx="0" presStyleCnt="1" custScaleX="114499">
        <dgm:presLayoutVars>
          <dgm:chPref val="3"/>
        </dgm:presLayoutVars>
      </dgm:prSet>
      <dgm:spPr/>
    </dgm:pt>
    <dgm:pt modelId="{3C874FCD-5092-4AA7-96F6-90F09349BF07}" type="pres">
      <dgm:prSet presAssocID="{8D59EF69-8AB5-4657-9F77-6BA5B7378312}" presName="level3hierChild" presStyleCnt="0"/>
      <dgm:spPr/>
    </dgm:pt>
  </dgm:ptLst>
  <dgm:cxnLst>
    <dgm:cxn modelId="{1581D61A-C99B-4464-AC49-24EBEC95151F}" type="presOf" srcId="{2329B420-5B55-4650-BB11-C662CD39187B}" destId="{4BCF4839-9025-4199-88F0-FEBAEDB3B7A7}" srcOrd="0" destOrd="0" presId="urn:microsoft.com/office/officeart/2005/8/layout/hierarchy2"/>
    <dgm:cxn modelId="{1F77E765-59C9-47D2-90DB-EE02354F6CD6}" type="presOf" srcId="{01C60A90-DD28-4BCA-A72D-AACE52D1B943}" destId="{A1FEF59B-87DB-49F6-817C-CF3281A6EABE}" srcOrd="0" destOrd="0" presId="urn:microsoft.com/office/officeart/2005/8/layout/hierarchy2"/>
    <dgm:cxn modelId="{83C96F49-17B1-42A5-96F2-00BB397F082B}" type="presOf" srcId="{188C0104-1A54-442A-948A-E200295D4697}" destId="{90DA7C75-DA43-4290-9C6C-DC725C9736B3}" srcOrd="0" destOrd="0" presId="urn:microsoft.com/office/officeart/2005/8/layout/hierarchy2"/>
    <dgm:cxn modelId="{3D925C6C-E1A3-4EC5-B631-22B3E8AB3B04}" srcId="{01C60A90-DD28-4BCA-A72D-AACE52D1B943}" destId="{BDD6688D-44BD-432F-9EC6-394F792C43B7}" srcOrd="0" destOrd="0" parTransId="{BD51EE7B-33F5-40C5-BC77-59ED1E3852F9}" sibTransId="{25E3AC9C-52DD-4AE9-AA15-6212863288D9}"/>
    <dgm:cxn modelId="{9CA33A6D-2FDE-4852-B47A-39EC5A595DEC}" srcId="{188C0104-1A54-442A-948A-E200295D4697}" destId="{8D59EF69-8AB5-4657-9F77-6BA5B7378312}" srcOrd="0" destOrd="0" parTransId="{721ACAAB-1C33-452B-A98A-9177FE93B2CE}" sibTransId="{C9AC616B-748E-4865-A663-7C2E0606B70E}"/>
    <dgm:cxn modelId="{411A4558-525E-4590-9700-14F09BB2EAB1}" srcId="{2329B420-5B55-4650-BB11-C662CD39187B}" destId="{188C0104-1A54-442A-948A-E200295D4697}" srcOrd="0" destOrd="0" parTransId="{B1D39579-CD03-4D40-B590-7EABB8A01E41}" sibTransId="{C6A576EA-75E5-4E7A-9F11-14D30FB8B5F5}"/>
    <dgm:cxn modelId="{35A6C896-2945-4421-84D0-268609E5DD77}" type="presOf" srcId="{AC92A333-283B-4F4A-9301-A005C62D118F}" destId="{E9C01F13-D4BB-47BE-A984-2F4766AC3743}" srcOrd="1" destOrd="0" presId="urn:microsoft.com/office/officeart/2005/8/layout/hierarchy2"/>
    <dgm:cxn modelId="{1FA7B9A1-04E7-4E18-9CA4-DBB6C6F234F9}" srcId="{BDD6688D-44BD-432F-9EC6-394F792C43B7}" destId="{2329B420-5B55-4650-BB11-C662CD39187B}" srcOrd="0" destOrd="0" parTransId="{AC92A333-283B-4F4A-9301-A005C62D118F}" sibTransId="{8179FC42-255C-43A7-BC9A-A7DC3000B33C}"/>
    <dgm:cxn modelId="{73F161C7-E769-467B-A111-5EA279E09FD9}" type="presOf" srcId="{B1D39579-CD03-4D40-B590-7EABB8A01E41}" destId="{73157951-28F8-44E8-9B9C-EF48F44C9AEB}" srcOrd="1" destOrd="0" presId="urn:microsoft.com/office/officeart/2005/8/layout/hierarchy2"/>
    <dgm:cxn modelId="{218B0AC9-419E-42CA-B4FD-7D9DED5664D9}" type="presOf" srcId="{721ACAAB-1C33-452B-A98A-9177FE93B2CE}" destId="{FE3EB741-F1C3-4EA2-B304-3FE25346382D}" srcOrd="1" destOrd="0" presId="urn:microsoft.com/office/officeart/2005/8/layout/hierarchy2"/>
    <dgm:cxn modelId="{F16C13D1-234A-41F9-86D9-0069FBDE893B}" type="presOf" srcId="{B1D39579-CD03-4D40-B590-7EABB8A01E41}" destId="{AE4FD861-C879-4945-BEC4-FA18873434AF}" srcOrd="0" destOrd="0" presId="urn:microsoft.com/office/officeart/2005/8/layout/hierarchy2"/>
    <dgm:cxn modelId="{443DB2F0-A222-461B-9CE2-D9FEBCD38B4C}" type="presOf" srcId="{721ACAAB-1C33-452B-A98A-9177FE93B2CE}" destId="{ED963E9B-6F53-4C92-9C57-1ED625D1E7A7}" srcOrd="0" destOrd="0" presId="urn:microsoft.com/office/officeart/2005/8/layout/hierarchy2"/>
    <dgm:cxn modelId="{E9E5DEF0-45D6-4D16-A55F-A6D7C737BE9E}" type="presOf" srcId="{BDD6688D-44BD-432F-9EC6-394F792C43B7}" destId="{D64CBF66-8695-47E4-AF4E-CEA9934CCA69}" srcOrd="0" destOrd="0" presId="urn:microsoft.com/office/officeart/2005/8/layout/hierarchy2"/>
    <dgm:cxn modelId="{334831F5-020D-4106-8222-6CDA75284EC8}" type="presOf" srcId="{8D59EF69-8AB5-4657-9F77-6BA5B7378312}" destId="{11C8DF30-D8D4-4DF5-82D2-FB2AE3B668B7}" srcOrd="0" destOrd="0" presId="urn:microsoft.com/office/officeart/2005/8/layout/hierarchy2"/>
    <dgm:cxn modelId="{A48437F7-7ADD-4CD0-AABA-18441E9A1BD7}" type="presOf" srcId="{AC92A333-283B-4F4A-9301-A005C62D118F}" destId="{953ADD0C-8F8A-4BD3-8D36-F0605DFB2583}" srcOrd="0" destOrd="0" presId="urn:microsoft.com/office/officeart/2005/8/layout/hierarchy2"/>
    <dgm:cxn modelId="{1556DEA9-77DF-42A7-A585-B2E292AF1B67}" type="presParOf" srcId="{A1FEF59B-87DB-49F6-817C-CF3281A6EABE}" destId="{C69139BF-5F6E-4CD3-BEDF-8724AB09C8CD}" srcOrd="0" destOrd="0" presId="urn:microsoft.com/office/officeart/2005/8/layout/hierarchy2"/>
    <dgm:cxn modelId="{02219346-CDBA-48F8-9863-58199C18D17D}" type="presParOf" srcId="{C69139BF-5F6E-4CD3-BEDF-8724AB09C8CD}" destId="{D64CBF66-8695-47E4-AF4E-CEA9934CCA69}" srcOrd="0" destOrd="0" presId="urn:microsoft.com/office/officeart/2005/8/layout/hierarchy2"/>
    <dgm:cxn modelId="{D6769A0D-BAB2-491C-B3B9-FFF9413C8045}" type="presParOf" srcId="{C69139BF-5F6E-4CD3-BEDF-8724AB09C8CD}" destId="{22C57F3A-3EBF-4976-877B-7B9CAB99192F}" srcOrd="1" destOrd="0" presId="urn:microsoft.com/office/officeart/2005/8/layout/hierarchy2"/>
    <dgm:cxn modelId="{E61EFE33-A692-4502-8FFA-DB40CBBBF06D}" type="presParOf" srcId="{22C57F3A-3EBF-4976-877B-7B9CAB99192F}" destId="{953ADD0C-8F8A-4BD3-8D36-F0605DFB2583}" srcOrd="0" destOrd="0" presId="urn:microsoft.com/office/officeart/2005/8/layout/hierarchy2"/>
    <dgm:cxn modelId="{EF33C5F4-B2C9-42B3-919B-A48126C9ADC2}" type="presParOf" srcId="{953ADD0C-8F8A-4BD3-8D36-F0605DFB2583}" destId="{E9C01F13-D4BB-47BE-A984-2F4766AC3743}" srcOrd="0" destOrd="0" presId="urn:microsoft.com/office/officeart/2005/8/layout/hierarchy2"/>
    <dgm:cxn modelId="{C59AE860-7DBE-4D6D-9677-D7E83F84C37F}" type="presParOf" srcId="{22C57F3A-3EBF-4976-877B-7B9CAB99192F}" destId="{64E3D819-5815-43E4-B1F5-4968AAE19BA2}" srcOrd="1" destOrd="0" presId="urn:microsoft.com/office/officeart/2005/8/layout/hierarchy2"/>
    <dgm:cxn modelId="{A86D3E7F-B3C5-4D56-87C2-B578E1283009}" type="presParOf" srcId="{64E3D819-5815-43E4-B1F5-4968AAE19BA2}" destId="{4BCF4839-9025-4199-88F0-FEBAEDB3B7A7}" srcOrd="0" destOrd="0" presId="urn:microsoft.com/office/officeart/2005/8/layout/hierarchy2"/>
    <dgm:cxn modelId="{E5D40789-8A8E-4A5E-B7CD-0E65732D7B69}" type="presParOf" srcId="{64E3D819-5815-43E4-B1F5-4968AAE19BA2}" destId="{69BCD06D-CDB2-4B98-9140-637C87FC11AF}" srcOrd="1" destOrd="0" presId="urn:microsoft.com/office/officeart/2005/8/layout/hierarchy2"/>
    <dgm:cxn modelId="{353DD2BC-166C-4138-87F8-89A6DCAFD9B1}" type="presParOf" srcId="{69BCD06D-CDB2-4B98-9140-637C87FC11AF}" destId="{AE4FD861-C879-4945-BEC4-FA18873434AF}" srcOrd="0" destOrd="0" presId="urn:microsoft.com/office/officeart/2005/8/layout/hierarchy2"/>
    <dgm:cxn modelId="{F08AD453-DA75-453C-B67B-0EAEEA79F012}" type="presParOf" srcId="{AE4FD861-C879-4945-BEC4-FA18873434AF}" destId="{73157951-28F8-44E8-9B9C-EF48F44C9AEB}" srcOrd="0" destOrd="0" presId="urn:microsoft.com/office/officeart/2005/8/layout/hierarchy2"/>
    <dgm:cxn modelId="{1B44A8C9-70BF-41AE-8A6D-3C53A2803284}" type="presParOf" srcId="{69BCD06D-CDB2-4B98-9140-637C87FC11AF}" destId="{CF67FB88-1A23-46B8-8195-75DB0F9E92BF}" srcOrd="1" destOrd="0" presId="urn:microsoft.com/office/officeart/2005/8/layout/hierarchy2"/>
    <dgm:cxn modelId="{7C5A80E7-97A3-42A7-A605-B4182DB45D27}" type="presParOf" srcId="{CF67FB88-1A23-46B8-8195-75DB0F9E92BF}" destId="{90DA7C75-DA43-4290-9C6C-DC725C9736B3}" srcOrd="0" destOrd="0" presId="urn:microsoft.com/office/officeart/2005/8/layout/hierarchy2"/>
    <dgm:cxn modelId="{D5EB0827-9896-407B-B7BC-340AF34705E0}" type="presParOf" srcId="{CF67FB88-1A23-46B8-8195-75DB0F9E92BF}" destId="{731CCB67-6D82-4641-9033-0EFB1AA4312A}" srcOrd="1" destOrd="0" presId="urn:microsoft.com/office/officeart/2005/8/layout/hierarchy2"/>
    <dgm:cxn modelId="{C74217F6-C440-4F33-8B94-C46371EEBB18}" type="presParOf" srcId="{731CCB67-6D82-4641-9033-0EFB1AA4312A}" destId="{ED963E9B-6F53-4C92-9C57-1ED625D1E7A7}" srcOrd="0" destOrd="0" presId="urn:microsoft.com/office/officeart/2005/8/layout/hierarchy2"/>
    <dgm:cxn modelId="{BF27B7D3-645E-4BCB-B76A-E57F2DB4E72B}" type="presParOf" srcId="{ED963E9B-6F53-4C92-9C57-1ED625D1E7A7}" destId="{FE3EB741-F1C3-4EA2-B304-3FE25346382D}" srcOrd="0" destOrd="0" presId="urn:microsoft.com/office/officeart/2005/8/layout/hierarchy2"/>
    <dgm:cxn modelId="{85973A22-5E98-496A-8D1E-91756C3EFECB}" type="presParOf" srcId="{731CCB67-6D82-4641-9033-0EFB1AA4312A}" destId="{C6AE953D-DA19-411E-9409-C70A1079082B}" srcOrd="1" destOrd="0" presId="urn:microsoft.com/office/officeart/2005/8/layout/hierarchy2"/>
    <dgm:cxn modelId="{AF29E61A-208D-4169-B0A3-183B7D5F8B9C}" type="presParOf" srcId="{C6AE953D-DA19-411E-9409-C70A1079082B}" destId="{11C8DF30-D8D4-4DF5-82D2-FB2AE3B668B7}" srcOrd="0" destOrd="0" presId="urn:microsoft.com/office/officeart/2005/8/layout/hierarchy2"/>
    <dgm:cxn modelId="{4BC689B8-6E8A-4A49-99D3-A552A434F6AA}" type="presParOf" srcId="{C6AE953D-DA19-411E-9409-C70A1079082B}" destId="{3C874FCD-5092-4AA7-96F6-90F09349BF07}"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B1618-3629-4078-AB32-48020A9D8909}">
      <dsp:nvSpPr>
        <dsp:cNvPr id="0" name=""/>
        <dsp:cNvSpPr/>
      </dsp:nvSpPr>
      <dsp:spPr>
        <a:xfrm rot="5400000">
          <a:off x="3718600" y="2264732"/>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t>Mentoring</a:t>
          </a:r>
        </a:p>
      </dsp:txBody>
      <dsp:txXfrm rot="-5400000">
        <a:off x="3977795" y="2382114"/>
        <a:ext cx="773872" cy="889507"/>
      </dsp:txXfrm>
    </dsp:sp>
    <dsp:sp modelId="{2449E41F-6E02-45F6-ADCF-97107C75A782}">
      <dsp:nvSpPr>
        <dsp:cNvPr id="0" name=""/>
        <dsp:cNvSpPr/>
      </dsp:nvSpPr>
      <dsp:spPr>
        <a:xfrm>
          <a:off x="3501377" y="258727"/>
          <a:ext cx="1442164" cy="775357"/>
        </a:xfrm>
        <a:prstGeom prst="rect">
          <a:avLst/>
        </a:prstGeom>
        <a:noFill/>
        <a:ln>
          <a:noFill/>
        </a:ln>
        <a:effectLst/>
      </dsp:spPr>
      <dsp:style>
        <a:lnRef idx="0">
          <a:scrgbClr r="0" g="0" b="0"/>
        </a:lnRef>
        <a:fillRef idx="0">
          <a:scrgbClr r="0" g="0" b="0"/>
        </a:fillRef>
        <a:effectRef idx="0">
          <a:scrgbClr r="0" g="0" b="0"/>
        </a:effectRef>
        <a:fontRef idx="minor"/>
      </dsp:style>
    </dsp:sp>
    <dsp:sp modelId="{46947F73-C60F-4297-9616-11CEBEE04F77}">
      <dsp:nvSpPr>
        <dsp:cNvPr id="0" name=""/>
        <dsp:cNvSpPr/>
      </dsp:nvSpPr>
      <dsp:spPr>
        <a:xfrm rot="5400000">
          <a:off x="409002" y="1168648"/>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AU" sz="1200" kern="1200" dirty="0"/>
            <a:t>Advocacy</a:t>
          </a:r>
        </a:p>
      </dsp:txBody>
      <dsp:txXfrm rot="-5400000">
        <a:off x="668197" y="1286030"/>
        <a:ext cx="773872" cy="889507"/>
      </dsp:txXfrm>
    </dsp:sp>
    <dsp:sp modelId="{0CE4D265-BD3A-4474-B8D9-F705F5AF5F7B}">
      <dsp:nvSpPr>
        <dsp:cNvPr id="0" name=""/>
        <dsp:cNvSpPr/>
      </dsp:nvSpPr>
      <dsp:spPr>
        <a:xfrm rot="5400000">
          <a:off x="1649565" y="1181144"/>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AU" sz="1050" kern="1200" dirty="0"/>
            <a:t>Networking</a:t>
          </a:r>
          <a:endParaRPr lang="en-AU" sz="1000" kern="1200" dirty="0"/>
        </a:p>
      </dsp:txBody>
      <dsp:txXfrm rot="-5400000">
        <a:off x="1908760" y="1298526"/>
        <a:ext cx="773872" cy="889507"/>
      </dsp:txXfrm>
    </dsp:sp>
    <dsp:sp modelId="{5F42D64A-3DA2-4418-9D67-3BF281340E5B}">
      <dsp:nvSpPr>
        <dsp:cNvPr id="0" name=""/>
        <dsp:cNvSpPr/>
      </dsp:nvSpPr>
      <dsp:spPr>
        <a:xfrm>
          <a:off x="291398" y="1355599"/>
          <a:ext cx="1395643" cy="775357"/>
        </a:xfrm>
        <a:prstGeom prst="rect">
          <a:avLst/>
        </a:prstGeom>
        <a:noFill/>
        <a:ln>
          <a:noFill/>
        </a:ln>
        <a:effectLst/>
      </dsp:spPr>
      <dsp:style>
        <a:lnRef idx="0">
          <a:scrgbClr r="0" g="0" b="0"/>
        </a:lnRef>
        <a:fillRef idx="0">
          <a:scrgbClr r="0" g="0" b="0"/>
        </a:fillRef>
        <a:effectRef idx="0">
          <a:scrgbClr r="0" g="0" b="0"/>
        </a:effectRef>
        <a:fontRef idx="minor"/>
      </dsp:style>
    </dsp:sp>
    <dsp:sp modelId="{2766BB3E-47AC-4294-B549-92FD8F852851}">
      <dsp:nvSpPr>
        <dsp:cNvPr id="0" name=""/>
        <dsp:cNvSpPr/>
      </dsp:nvSpPr>
      <dsp:spPr>
        <a:xfrm rot="5400000">
          <a:off x="3093002" y="1178663"/>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AU" sz="1200" kern="1200" dirty="0"/>
            <a:t>Skill Building</a:t>
          </a:r>
        </a:p>
      </dsp:txBody>
      <dsp:txXfrm rot="-5400000">
        <a:off x="3352197" y="1296045"/>
        <a:ext cx="773872" cy="889507"/>
      </dsp:txXfrm>
    </dsp:sp>
    <dsp:sp modelId="{7BDD6CBD-3166-421A-991A-A89892E30B73}">
      <dsp:nvSpPr>
        <dsp:cNvPr id="0" name=""/>
        <dsp:cNvSpPr/>
      </dsp:nvSpPr>
      <dsp:spPr>
        <a:xfrm rot="5400000">
          <a:off x="2403105" y="2269539"/>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t>Education</a:t>
          </a:r>
        </a:p>
      </dsp:txBody>
      <dsp:txXfrm rot="-5400000">
        <a:off x="2662300" y="2386921"/>
        <a:ext cx="773872" cy="889507"/>
      </dsp:txXfrm>
    </dsp:sp>
    <dsp:sp modelId="{19F26614-A49A-4611-8C50-5B12CB8076E5}">
      <dsp:nvSpPr>
        <dsp:cNvPr id="0" name=""/>
        <dsp:cNvSpPr/>
      </dsp:nvSpPr>
      <dsp:spPr>
        <a:xfrm>
          <a:off x="3501377" y="2452471"/>
          <a:ext cx="1442164" cy="775357"/>
        </a:xfrm>
        <a:prstGeom prst="rect">
          <a:avLst/>
        </a:prstGeom>
        <a:noFill/>
        <a:ln>
          <a:noFill/>
        </a:ln>
        <a:effectLst/>
      </dsp:spPr>
      <dsp:style>
        <a:lnRef idx="0">
          <a:scrgbClr r="0" g="0" b="0"/>
        </a:lnRef>
        <a:fillRef idx="0">
          <a:scrgbClr r="0" g="0" b="0"/>
        </a:fillRef>
        <a:effectRef idx="0">
          <a:scrgbClr r="0" g="0" b="0"/>
        </a:effectRef>
        <a:fontRef idx="minor"/>
      </dsp:style>
    </dsp:sp>
    <dsp:sp modelId="{6341E5D5-4984-46F4-80FC-86BD7702BF8E}">
      <dsp:nvSpPr>
        <dsp:cNvPr id="0" name=""/>
        <dsp:cNvSpPr/>
      </dsp:nvSpPr>
      <dsp:spPr>
        <a:xfrm rot="5400000">
          <a:off x="1068351" y="2075063"/>
          <a:ext cx="1245133" cy="1530173"/>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r>
            <a:rPr lang="en-AU" sz="1100" kern="1200" dirty="0"/>
            <a:t>Economic Empowerment</a:t>
          </a:r>
        </a:p>
      </dsp:txBody>
      <dsp:txXfrm rot="-5400000">
        <a:off x="1180860" y="2425105"/>
        <a:ext cx="1020115" cy="830089"/>
      </dsp:txXfrm>
    </dsp:sp>
    <dsp:sp modelId="{D5A4CF08-CAAF-4AF5-BD5C-7AB6A3DF9A71}">
      <dsp:nvSpPr>
        <dsp:cNvPr id="0" name=""/>
        <dsp:cNvSpPr/>
      </dsp:nvSpPr>
      <dsp:spPr>
        <a:xfrm rot="5400000">
          <a:off x="1786726" y="3375163"/>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kern="1200" dirty="0"/>
            <a:t>Projects around the world</a:t>
          </a:r>
        </a:p>
      </dsp:txBody>
      <dsp:txXfrm rot="-5400000">
        <a:off x="2045921" y="3492545"/>
        <a:ext cx="773872" cy="889507"/>
      </dsp:txXfrm>
    </dsp:sp>
    <dsp:sp modelId="{D9F36800-02C3-447F-9B09-62C86694D6B4}">
      <dsp:nvSpPr>
        <dsp:cNvPr id="0" name=""/>
        <dsp:cNvSpPr/>
      </dsp:nvSpPr>
      <dsp:spPr>
        <a:xfrm>
          <a:off x="291398" y="3549344"/>
          <a:ext cx="1395643" cy="775357"/>
        </a:xfrm>
        <a:prstGeom prst="rect">
          <a:avLst/>
        </a:prstGeom>
        <a:noFill/>
        <a:ln>
          <a:noFill/>
        </a:ln>
        <a:effectLst/>
      </dsp:spPr>
      <dsp:style>
        <a:lnRef idx="0">
          <a:scrgbClr r="0" g="0" b="0"/>
        </a:lnRef>
        <a:fillRef idx="0">
          <a:scrgbClr r="0" g="0" b="0"/>
        </a:fillRef>
        <a:effectRef idx="0">
          <a:scrgbClr r="0" g="0" b="0"/>
        </a:effectRef>
        <a:fontRef idx="minor"/>
      </dsp:style>
    </dsp:sp>
    <dsp:sp modelId="{C3F01EB1-2068-48E7-94C5-7F3703DDA011}">
      <dsp:nvSpPr>
        <dsp:cNvPr id="0" name=""/>
        <dsp:cNvSpPr/>
      </dsp:nvSpPr>
      <dsp:spPr>
        <a:xfrm rot="5400000">
          <a:off x="3092372" y="3375163"/>
          <a:ext cx="1292262" cy="1124268"/>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AU" sz="1200" kern="1200" dirty="0"/>
            <a:t>Legislative changes</a:t>
          </a:r>
        </a:p>
      </dsp:txBody>
      <dsp:txXfrm rot="-5400000">
        <a:off x="3351567" y="3492545"/>
        <a:ext cx="773872" cy="889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CBF66-8695-47E4-AF4E-CEA9934CCA69}">
      <dsp:nvSpPr>
        <dsp:cNvPr id="0" name=""/>
        <dsp:cNvSpPr/>
      </dsp:nvSpPr>
      <dsp:spPr>
        <a:xfrm>
          <a:off x="2918" y="1221754"/>
          <a:ext cx="1590008" cy="731812"/>
        </a:xfrm>
        <a:prstGeom prst="roundRect">
          <a:avLst>
            <a:gd name="adj" fmla="val 10000"/>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AU" sz="1900" kern="1200" dirty="0">
              <a:solidFill>
                <a:srgbClr val="7030A0"/>
              </a:solidFill>
            </a:rPr>
            <a:t>BPW International</a:t>
          </a:r>
        </a:p>
      </dsp:txBody>
      <dsp:txXfrm>
        <a:off x="24352" y="1243188"/>
        <a:ext cx="1547140" cy="688944"/>
      </dsp:txXfrm>
    </dsp:sp>
    <dsp:sp modelId="{953ADD0C-8F8A-4BD3-8D36-F0605DFB2583}">
      <dsp:nvSpPr>
        <dsp:cNvPr id="0" name=""/>
        <dsp:cNvSpPr/>
      </dsp:nvSpPr>
      <dsp:spPr>
        <a:xfrm>
          <a:off x="1592927" y="1566918"/>
          <a:ext cx="585449" cy="41484"/>
        </a:xfrm>
        <a:custGeom>
          <a:avLst/>
          <a:gdLst/>
          <a:ahLst/>
          <a:cxnLst/>
          <a:rect l="0" t="0" r="0" b="0"/>
          <a:pathLst>
            <a:path>
              <a:moveTo>
                <a:pt x="0" y="20742"/>
              </a:moveTo>
              <a:lnTo>
                <a:pt x="585449" y="20742"/>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1871015" y="1573024"/>
        <a:ext cx="29272" cy="29272"/>
      </dsp:txXfrm>
    </dsp:sp>
    <dsp:sp modelId="{4BCF4839-9025-4199-88F0-FEBAEDB3B7A7}">
      <dsp:nvSpPr>
        <dsp:cNvPr id="0" name=""/>
        <dsp:cNvSpPr/>
      </dsp:nvSpPr>
      <dsp:spPr>
        <a:xfrm>
          <a:off x="2178377" y="1221754"/>
          <a:ext cx="1463624" cy="731812"/>
        </a:xfrm>
        <a:prstGeom prst="roundRect">
          <a:avLst>
            <a:gd name="adj" fmla="val 10000"/>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AU" sz="1900" kern="1200" dirty="0">
              <a:solidFill>
                <a:srgbClr val="7030A0"/>
              </a:solidFill>
            </a:rPr>
            <a:t>BPW Australia</a:t>
          </a:r>
        </a:p>
      </dsp:txBody>
      <dsp:txXfrm>
        <a:off x="2199811" y="1243188"/>
        <a:ext cx="1420756" cy="688944"/>
      </dsp:txXfrm>
    </dsp:sp>
    <dsp:sp modelId="{AE4FD861-C879-4945-BEC4-FA18873434AF}">
      <dsp:nvSpPr>
        <dsp:cNvPr id="0" name=""/>
        <dsp:cNvSpPr/>
      </dsp:nvSpPr>
      <dsp:spPr>
        <a:xfrm>
          <a:off x="3642001" y="1566918"/>
          <a:ext cx="585449" cy="41484"/>
        </a:xfrm>
        <a:custGeom>
          <a:avLst/>
          <a:gdLst/>
          <a:ahLst/>
          <a:cxnLst/>
          <a:rect l="0" t="0" r="0" b="0"/>
          <a:pathLst>
            <a:path>
              <a:moveTo>
                <a:pt x="0" y="20742"/>
              </a:moveTo>
              <a:lnTo>
                <a:pt x="585449" y="2074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3920090" y="1573024"/>
        <a:ext cx="29272" cy="29272"/>
      </dsp:txXfrm>
    </dsp:sp>
    <dsp:sp modelId="{90DA7C75-DA43-4290-9C6C-DC725C9736B3}">
      <dsp:nvSpPr>
        <dsp:cNvPr id="0" name=""/>
        <dsp:cNvSpPr/>
      </dsp:nvSpPr>
      <dsp:spPr>
        <a:xfrm>
          <a:off x="4227451" y="1221754"/>
          <a:ext cx="1463624" cy="731812"/>
        </a:xfrm>
        <a:prstGeom prst="roundRect">
          <a:avLst>
            <a:gd name="adj" fmla="val 10000"/>
          </a:avLst>
        </a:prstGeom>
        <a:solidFill>
          <a:schemeClr val="accent6">
            <a:lumMod val="40000"/>
            <a:lumOff val="6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AU" sz="1900" kern="1200" dirty="0">
              <a:solidFill>
                <a:srgbClr val="7030A0"/>
              </a:solidFill>
            </a:rPr>
            <a:t>BPW South Australia</a:t>
          </a:r>
        </a:p>
      </dsp:txBody>
      <dsp:txXfrm>
        <a:off x="4248885" y="1243188"/>
        <a:ext cx="1420756" cy="688944"/>
      </dsp:txXfrm>
    </dsp:sp>
    <dsp:sp modelId="{ED963E9B-6F53-4C92-9C57-1ED625D1E7A7}">
      <dsp:nvSpPr>
        <dsp:cNvPr id="0" name=""/>
        <dsp:cNvSpPr/>
      </dsp:nvSpPr>
      <dsp:spPr>
        <a:xfrm>
          <a:off x="5691075" y="1566918"/>
          <a:ext cx="585449" cy="41484"/>
        </a:xfrm>
        <a:custGeom>
          <a:avLst/>
          <a:gdLst/>
          <a:ahLst/>
          <a:cxnLst/>
          <a:rect l="0" t="0" r="0" b="0"/>
          <a:pathLst>
            <a:path>
              <a:moveTo>
                <a:pt x="0" y="20742"/>
              </a:moveTo>
              <a:lnTo>
                <a:pt x="585449" y="20742"/>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AU" sz="500" kern="1200"/>
        </a:p>
      </dsp:txBody>
      <dsp:txXfrm>
        <a:off x="5969164" y="1573024"/>
        <a:ext cx="29272" cy="29272"/>
      </dsp:txXfrm>
    </dsp:sp>
    <dsp:sp modelId="{11C8DF30-D8D4-4DF5-82D2-FB2AE3B668B7}">
      <dsp:nvSpPr>
        <dsp:cNvPr id="0" name=""/>
        <dsp:cNvSpPr/>
      </dsp:nvSpPr>
      <dsp:spPr>
        <a:xfrm>
          <a:off x="6276525" y="1221754"/>
          <a:ext cx="1675835" cy="731812"/>
        </a:xfrm>
        <a:prstGeom prst="roundRect">
          <a:avLst>
            <a:gd name="adj" fmla="val 10000"/>
          </a:avLst>
        </a:prstGeom>
        <a:solidFill>
          <a:schemeClr val="accent6">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AU" sz="1900" b="0" kern="1200" dirty="0">
              <a:solidFill>
                <a:srgbClr val="7030A0"/>
              </a:solidFill>
            </a:rPr>
            <a:t>BPW Adelaide</a:t>
          </a:r>
        </a:p>
      </dsp:txBody>
      <dsp:txXfrm>
        <a:off x="6297959" y="1243188"/>
        <a:ext cx="1632967" cy="688944"/>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AU"/>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73BEAFB8-5031-40E5-A556-AFCABFC3ED72}" type="datetimeFigureOut">
              <a:rPr lang="en-AU" smtClean="0"/>
              <a:t>21/01/2020</a:t>
            </a:fld>
            <a:endParaRPr lang="en-AU"/>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AU"/>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2016AA2D-6D63-4B63-A2D1-34166B25FC36}" type="slidenum">
              <a:rPr lang="en-AU" smtClean="0"/>
              <a:t>‹#›</a:t>
            </a:fld>
            <a:endParaRPr lang="en-AU"/>
          </a:p>
        </p:txBody>
      </p:sp>
    </p:spTree>
    <p:extLst>
      <p:ext uri="{BB962C8B-B14F-4D97-AF65-F5344CB8AC3E}">
        <p14:creationId xmlns:p14="http://schemas.microsoft.com/office/powerpoint/2010/main" val="31860274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28650" y="5416553"/>
            <a:ext cx="2057400" cy="365125"/>
          </a:xfrm>
        </p:spPr>
        <p:txBody>
          <a:bodyPr/>
          <a:lstStyle/>
          <a:p>
            <a:fld id="{B2F4169C-C937-4264-A552-452AACD614BC}" type="datetimeFigureOut">
              <a:rPr lang="en-AU" smtClean="0"/>
              <a:t>21/01/2020</a:t>
            </a:fld>
            <a:endParaRPr lang="en-AU"/>
          </a:p>
        </p:txBody>
      </p:sp>
      <p:sp>
        <p:nvSpPr>
          <p:cNvPr id="5" name="Footer Placeholder 4"/>
          <p:cNvSpPr>
            <a:spLocks noGrp="1"/>
          </p:cNvSpPr>
          <p:nvPr>
            <p:ph type="ftr" sz="quarter" idx="11"/>
          </p:nvPr>
        </p:nvSpPr>
        <p:spPr>
          <a:xfrm>
            <a:off x="3028950" y="5416553"/>
            <a:ext cx="3086100" cy="365125"/>
          </a:xfrm>
        </p:spPr>
        <p:txBody>
          <a:bodyPr/>
          <a:lstStyle/>
          <a:p>
            <a:endParaRPr lang="en-AU"/>
          </a:p>
        </p:txBody>
      </p:sp>
      <p:sp>
        <p:nvSpPr>
          <p:cNvPr id="6" name="Slide Number Placeholder 5"/>
          <p:cNvSpPr>
            <a:spLocks noGrp="1"/>
          </p:cNvSpPr>
          <p:nvPr>
            <p:ph type="sldNum" sz="quarter" idx="12"/>
          </p:nvPr>
        </p:nvSpPr>
        <p:spPr>
          <a:xfrm>
            <a:off x="6457950" y="5416553"/>
            <a:ext cx="2057400" cy="365125"/>
          </a:xfrm>
        </p:spPr>
        <p:txBody>
          <a:bodyPr/>
          <a:lstStyle/>
          <a:p>
            <a:fld id="{1DF4B295-4CEC-4CF6-9CD1-1F622A1D7806}" type="slidenum">
              <a:rPr lang="en-AU" smtClean="0"/>
              <a:t>‹#›</a:t>
            </a:fld>
            <a:endParaRPr lang="en-AU"/>
          </a:p>
        </p:txBody>
      </p:sp>
    </p:spTree>
    <p:extLst>
      <p:ext uri="{BB962C8B-B14F-4D97-AF65-F5344CB8AC3E}">
        <p14:creationId xmlns:p14="http://schemas.microsoft.com/office/powerpoint/2010/main" val="1826696680"/>
      </p:ext>
    </p:extLst>
  </p:cSld>
  <p:clrMapOvr>
    <a:masterClrMapping/>
  </p:clrMapOvr>
  <p:transition spd="slow"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7"/>
            <a:ext cx="7886700" cy="380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2700782"/>
      </p:ext>
    </p:extLst>
  </p:cSld>
  <p:clrMapOvr>
    <a:masterClrMapping/>
  </p:clrMapOvr>
  <p:transition spd="slow"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049341"/>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39925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952687667"/>
      </p:ext>
    </p:extLst>
  </p:cSld>
  <p:clrMapOvr>
    <a:masterClrMapping/>
  </p:clrMapOvr>
  <p:transition spd="slow"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11228"/>
            <a:ext cx="7886700" cy="1325563"/>
          </a:xfrm>
        </p:spPr>
        <p:txBody>
          <a:bodyPr/>
          <a:lstStyle/>
          <a:p>
            <a:r>
              <a:rPr lang="en-US" dirty="0"/>
              <a:t>Click to edit Master title style</a:t>
            </a:r>
          </a:p>
        </p:txBody>
      </p:sp>
      <p:sp>
        <p:nvSpPr>
          <p:cNvPr id="3" name="Content Placeholder 2"/>
          <p:cNvSpPr>
            <a:spLocks noGrp="1"/>
          </p:cNvSpPr>
          <p:nvPr>
            <p:ph sz="half" idx="1"/>
          </p:nvPr>
        </p:nvSpPr>
        <p:spPr>
          <a:xfrm>
            <a:off x="628650" y="2336801"/>
            <a:ext cx="3886200" cy="3733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336801"/>
            <a:ext cx="3886200" cy="37338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365526"/>
      </p:ext>
    </p:extLst>
  </p:cSld>
  <p:clrMapOvr>
    <a:masterClrMapping/>
  </p:clrMapOvr>
  <p:transition spd="slow"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0" y="1155702"/>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2516188"/>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3375027"/>
            <a:ext cx="3868340" cy="2695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49" y="2516188"/>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1" y="3375027"/>
            <a:ext cx="3887391" cy="2695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7561447"/>
      </p:ext>
    </p:extLst>
  </p:cSld>
  <p:clrMapOvr>
    <a:masterClrMapping/>
  </p:clrMapOvr>
  <p:transition spd="slow"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371728"/>
            <a:ext cx="7886700" cy="1325563"/>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5289553"/>
            <a:ext cx="2057400" cy="365125"/>
          </a:xfrm>
        </p:spPr>
        <p:txBody>
          <a:bodyPr/>
          <a:lstStyle/>
          <a:p>
            <a:fld id="{B2F4169C-C937-4264-A552-452AACD614BC}" type="datetimeFigureOut">
              <a:rPr lang="en-AU" smtClean="0"/>
              <a:t>21/01/2020</a:t>
            </a:fld>
            <a:endParaRPr lang="en-AU"/>
          </a:p>
        </p:txBody>
      </p:sp>
      <p:sp>
        <p:nvSpPr>
          <p:cNvPr id="4" name="Footer Placeholder 3"/>
          <p:cNvSpPr>
            <a:spLocks noGrp="1"/>
          </p:cNvSpPr>
          <p:nvPr>
            <p:ph type="ftr" sz="quarter" idx="11"/>
          </p:nvPr>
        </p:nvSpPr>
        <p:spPr>
          <a:xfrm>
            <a:off x="3028950" y="5289553"/>
            <a:ext cx="3086100" cy="365125"/>
          </a:xfrm>
        </p:spPr>
        <p:txBody>
          <a:bodyPr/>
          <a:lstStyle/>
          <a:p>
            <a:endParaRPr lang="en-AU"/>
          </a:p>
        </p:txBody>
      </p:sp>
      <p:sp>
        <p:nvSpPr>
          <p:cNvPr id="5" name="Slide Number Placeholder 4"/>
          <p:cNvSpPr>
            <a:spLocks noGrp="1"/>
          </p:cNvSpPr>
          <p:nvPr>
            <p:ph type="sldNum" sz="quarter" idx="12"/>
          </p:nvPr>
        </p:nvSpPr>
        <p:spPr>
          <a:xfrm>
            <a:off x="6457950" y="5289553"/>
            <a:ext cx="2057400" cy="365125"/>
          </a:xfrm>
        </p:spPr>
        <p:txBody>
          <a:bodyPr/>
          <a:lstStyle/>
          <a:p>
            <a:fld id="{1DF4B295-4CEC-4CF6-9CD1-1F622A1D7806}" type="slidenum">
              <a:rPr lang="en-AU" smtClean="0"/>
              <a:t>‹#›</a:t>
            </a:fld>
            <a:endParaRPr lang="en-AU"/>
          </a:p>
        </p:txBody>
      </p:sp>
    </p:spTree>
    <p:extLst>
      <p:ext uri="{BB962C8B-B14F-4D97-AF65-F5344CB8AC3E}">
        <p14:creationId xmlns:p14="http://schemas.microsoft.com/office/powerpoint/2010/main" val="1178215849"/>
      </p:ext>
    </p:extLst>
  </p:cSld>
  <p:clrMapOvr>
    <a:masterClrMapping/>
  </p:clrMapOvr>
  <p:transition spd="slow"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17028"/>
      </p:ext>
    </p:extLst>
  </p:cSld>
  <p:clrMapOvr>
    <a:masterClrMapping/>
  </p:clrMapOvr>
  <p:transition spd="slow"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11192" y="1409700"/>
            <a:ext cx="4545409" cy="45100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1336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42949464"/>
      </p:ext>
    </p:extLst>
  </p:cSld>
  <p:clrMapOvr>
    <a:masterClrMapping/>
  </p:clrMapOvr>
  <p:transition spd="slow"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5941814"/>
      </p:ext>
    </p:extLst>
  </p:cSld>
  <p:clrMapOvr>
    <a:masterClrMapping/>
  </p:clrMapOvr>
  <p:transition spd="slow"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4169C-C937-4264-A552-452AACD614BC}" type="datetimeFigureOut">
              <a:rPr lang="en-AU" smtClean="0"/>
              <a:t>21/01/2020</a:t>
            </a:fld>
            <a:endParaRPr lang="en-AU"/>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F4B295-4CEC-4CF6-9CD1-1F622A1D7806}" type="slidenum">
              <a:rPr lang="en-AU" smtClean="0"/>
              <a:t>‹#›</a:t>
            </a:fld>
            <a:endParaRPr lang="en-AU"/>
          </a:p>
        </p:txBody>
      </p:sp>
    </p:spTree>
    <p:extLst>
      <p:ext uri="{BB962C8B-B14F-4D97-AF65-F5344CB8AC3E}">
        <p14:creationId xmlns:p14="http://schemas.microsoft.com/office/powerpoint/2010/main" val="14224922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slow" advClick="0" advTm="12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equalpayday.com/" TargetMode="Externa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7" Type="http://schemas.microsoft.com/office/2007/relationships/hdphoto" Target="../media/hdphoto2.wd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hyperlink" Target="mailto:bpwadelaideangela@gmail.com" TargetMode="External"/><Relationship Id="rId4" Type="http://schemas.microsoft.com/office/2007/relationships/hdphoto" Target="../media/hdphoto1.wdp"/></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spcBef>
                <a:spcPts val="1800"/>
              </a:spcBef>
            </a:pPr>
            <a:r>
              <a:rPr lang="en-AU" b="1" dirty="0">
                <a:solidFill>
                  <a:srgbClr val="009900"/>
                </a:solidFill>
              </a:rPr>
              <a:t>BPW Adelaide </a:t>
            </a:r>
            <a:br>
              <a:rPr lang="en-AU" dirty="0"/>
            </a:br>
            <a:r>
              <a:rPr lang="en-AU" sz="4800" dirty="0">
                <a:solidFill>
                  <a:srgbClr val="7030A0"/>
                </a:solidFill>
              </a:rPr>
              <a:t>1952-2019</a:t>
            </a:r>
          </a:p>
        </p:txBody>
      </p:sp>
      <p:sp>
        <p:nvSpPr>
          <p:cNvPr id="3" name="Subtitle 2"/>
          <p:cNvSpPr>
            <a:spLocks noGrp="1"/>
          </p:cNvSpPr>
          <p:nvPr>
            <p:ph type="subTitle" idx="1"/>
          </p:nvPr>
        </p:nvSpPr>
        <p:spPr>
          <a:xfrm>
            <a:off x="765810" y="3771900"/>
            <a:ext cx="7338060" cy="1714500"/>
          </a:xfrm>
        </p:spPr>
        <p:txBody>
          <a:bodyPr>
            <a:normAutofit fontScale="85000" lnSpcReduction="10000"/>
          </a:bodyPr>
          <a:lstStyle/>
          <a:p>
            <a:pPr>
              <a:lnSpc>
                <a:spcPct val="150000"/>
              </a:lnSpc>
            </a:pPr>
            <a:r>
              <a:rPr lang="en-AU" b="1" dirty="0"/>
              <a:t>BPW Adelaide advocates for women and develops leadership through building women's competence, capacity and confidence in their personal and professional arenas</a:t>
            </a:r>
          </a:p>
        </p:txBody>
      </p:sp>
    </p:spTree>
    <p:extLst>
      <p:ext uri="{BB962C8B-B14F-4D97-AF65-F5344CB8AC3E}">
        <p14:creationId xmlns:p14="http://schemas.microsoft.com/office/powerpoint/2010/main" val="3699413860"/>
      </p:ext>
    </p:extLst>
  </p:cSld>
  <p:clrMapOvr>
    <a:masterClrMapping/>
  </p:clrMapOvr>
  <p:transition spd="slow" advClick="0" advTm="1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History</a:t>
            </a:r>
          </a:p>
        </p:txBody>
      </p:sp>
      <p:sp>
        <p:nvSpPr>
          <p:cNvPr id="5" name="Rectangle 4"/>
          <p:cNvSpPr/>
          <p:nvPr/>
        </p:nvSpPr>
        <p:spPr>
          <a:xfrm>
            <a:off x="1000865" y="1675864"/>
            <a:ext cx="6668666" cy="707886"/>
          </a:xfrm>
          <a:prstGeom prst="rect">
            <a:avLst/>
          </a:prstGeom>
        </p:spPr>
        <p:txBody>
          <a:bodyPr wrap="square">
            <a:spAutoFit/>
          </a:bodyPr>
          <a:lstStyle/>
          <a:p>
            <a:r>
              <a:rPr lang="en-AU" sz="2000" dirty="0"/>
              <a:t> </a:t>
            </a:r>
          </a:p>
          <a:p>
            <a:pPr lvl="0" algn="just"/>
            <a:endParaRPr lang="en-IE" sz="2000" dirty="0"/>
          </a:p>
        </p:txBody>
      </p:sp>
      <p:sp>
        <p:nvSpPr>
          <p:cNvPr id="6" name="Rounded Rectangle 5"/>
          <p:cNvSpPr/>
          <p:nvPr/>
        </p:nvSpPr>
        <p:spPr>
          <a:xfrm>
            <a:off x="53721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1946</a:t>
            </a:r>
          </a:p>
        </p:txBody>
      </p:sp>
      <p:sp>
        <p:nvSpPr>
          <p:cNvPr id="8" name="Rounded Rectangle 7"/>
          <p:cNvSpPr/>
          <p:nvPr/>
        </p:nvSpPr>
        <p:spPr>
          <a:xfrm>
            <a:off x="250317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1947</a:t>
            </a:r>
          </a:p>
        </p:txBody>
      </p:sp>
      <p:sp>
        <p:nvSpPr>
          <p:cNvPr id="9" name="Rounded Rectangle 8"/>
          <p:cNvSpPr/>
          <p:nvPr/>
        </p:nvSpPr>
        <p:spPr>
          <a:xfrm>
            <a:off x="446151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1952</a:t>
            </a:r>
          </a:p>
        </p:txBody>
      </p:sp>
      <p:sp>
        <p:nvSpPr>
          <p:cNvPr id="10" name="Rounded Rectangle 9"/>
          <p:cNvSpPr/>
          <p:nvPr/>
        </p:nvSpPr>
        <p:spPr>
          <a:xfrm>
            <a:off x="659892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2019</a:t>
            </a:r>
          </a:p>
        </p:txBody>
      </p:sp>
      <p:sp>
        <p:nvSpPr>
          <p:cNvPr id="11" name="Rounded Rectangle 10"/>
          <p:cNvSpPr/>
          <p:nvPr/>
        </p:nvSpPr>
        <p:spPr>
          <a:xfrm>
            <a:off x="537210" y="373630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First BPWI congress in Brussels</a:t>
            </a:r>
          </a:p>
        </p:txBody>
      </p:sp>
      <p:sp>
        <p:nvSpPr>
          <p:cNvPr id="12" name="Rounded Rectangle 11"/>
          <p:cNvSpPr/>
          <p:nvPr/>
        </p:nvSpPr>
        <p:spPr>
          <a:xfrm>
            <a:off x="2503170" y="373630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BPW Australia formed</a:t>
            </a:r>
          </a:p>
        </p:txBody>
      </p:sp>
      <p:sp>
        <p:nvSpPr>
          <p:cNvPr id="13" name="Rounded Rectangle 12"/>
          <p:cNvSpPr/>
          <p:nvPr/>
        </p:nvSpPr>
        <p:spPr>
          <a:xfrm>
            <a:off x="4461510" y="379214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BPW Adelaide established</a:t>
            </a:r>
            <a:r>
              <a:rPr lang="en-AU" sz="1600" dirty="0">
                <a:solidFill>
                  <a:schemeClr val="tx1"/>
                </a:solidFill>
              </a:rPr>
              <a:t> </a:t>
            </a:r>
          </a:p>
        </p:txBody>
      </p:sp>
      <p:sp>
        <p:nvSpPr>
          <p:cNvPr id="14" name="Rounded Rectangle 13"/>
          <p:cNvSpPr/>
          <p:nvPr/>
        </p:nvSpPr>
        <p:spPr>
          <a:xfrm>
            <a:off x="6598920" y="379214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BPWI in ~100 countries</a:t>
            </a:r>
            <a:endParaRPr lang="en-AU" sz="1600" dirty="0">
              <a:solidFill>
                <a:schemeClr val="tx1"/>
              </a:solidFill>
            </a:endParaRPr>
          </a:p>
        </p:txBody>
      </p:sp>
    </p:spTree>
    <p:extLst>
      <p:ext uri="{BB962C8B-B14F-4D97-AF65-F5344CB8AC3E}">
        <p14:creationId xmlns:p14="http://schemas.microsoft.com/office/powerpoint/2010/main" val="1044555307"/>
      </p:ext>
    </p:extLst>
  </p:cSld>
  <p:clrMapOvr>
    <a:masterClrMapping/>
  </p:clrMapOvr>
  <p:transition spd="slow" advClick="0"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651510" y="1463040"/>
            <a:ext cx="4434840" cy="584775"/>
          </a:xfrm>
          <a:prstGeom prst="rect">
            <a:avLst/>
          </a:prstGeom>
          <a:noFill/>
        </p:spPr>
        <p:txBody>
          <a:bodyPr wrap="square" rtlCol="0">
            <a:spAutoFit/>
          </a:bodyPr>
          <a:lstStyle/>
          <a:p>
            <a:r>
              <a:rPr lang="en-AU" sz="3200" b="1" dirty="0">
                <a:solidFill>
                  <a:srgbClr val="7030A0"/>
                </a:solidFill>
              </a:rPr>
              <a:t>BPW International </a:t>
            </a:r>
          </a:p>
        </p:txBody>
      </p:sp>
      <p:sp>
        <p:nvSpPr>
          <p:cNvPr id="5" name="Rectangle 4"/>
          <p:cNvSpPr/>
          <p:nvPr/>
        </p:nvSpPr>
        <p:spPr>
          <a:xfrm>
            <a:off x="754380" y="2136339"/>
            <a:ext cx="7932420" cy="2800767"/>
          </a:xfrm>
          <a:prstGeom prst="rect">
            <a:avLst/>
          </a:prstGeom>
        </p:spPr>
        <p:txBody>
          <a:bodyPr wrap="square">
            <a:spAutoFit/>
          </a:bodyPr>
          <a:lstStyle/>
          <a:p>
            <a:r>
              <a:rPr lang="en-AU" sz="2400" dirty="0"/>
              <a:t>BPW International works for global gender equality in power and decision-making</a:t>
            </a:r>
            <a:r>
              <a:rPr lang="en-AU" sz="2000" dirty="0"/>
              <a:t> </a:t>
            </a:r>
          </a:p>
          <a:p>
            <a:r>
              <a:rPr lang="en-AU" sz="2000" dirty="0"/>
              <a:t>through our advocacy and UN participation  </a:t>
            </a:r>
          </a:p>
          <a:p>
            <a:endParaRPr lang="en-AU" sz="2000" dirty="0"/>
          </a:p>
          <a:p>
            <a:r>
              <a:rPr lang="en-AU" sz="2400" dirty="0"/>
              <a:t>BPW develops the business, professional and leadership potential of women</a:t>
            </a:r>
            <a:r>
              <a:rPr lang="en-AU" sz="2000" dirty="0"/>
              <a:t> </a:t>
            </a:r>
          </a:p>
          <a:p>
            <a:r>
              <a:rPr lang="en-AU" sz="2000" dirty="0"/>
              <a:t>through our advocacy, mentoring, networking, skill building and economic empowerment programs and projects around the world</a:t>
            </a:r>
          </a:p>
        </p:txBody>
      </p:sp>
    </p:spTree>
    <p:extLst>
      <p:ext uri="{BB962C8B-B14F-4D97-AF65-F5344CB8AC3E}">
        <p14:creationId xmlns:p14="http://schemas.microsoft.com/office/powerpoint/2010/main" val="4029067601"/>
      </p:ext>
    </p:extLst>
  </p:cSld>
  <p:clrMapOvr>
    <a:masterClrMapping/>
  </p:clrMapOvr>
  <p:transition spd="slow" advClick="0"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a:t>
            </a:r>
            <a:r>
              <a:rPr lang="en-AU" sz="2800" i="1">
                <a:solidFill>
                  <a:srgbClr val="7030A0"/>
                </a:solidFill>
              </a:rPr>
              <a:t>over 65 </a:t>
            </a:r>
            <a:r>
              <a:rPr lang="en-AU" sz="2800" i="1" dirty="0">
                <a:solidFill>
                  <a:srgbClr val="7030A0"/>
                </a:solidFill>
              </a:rPr>
              <a:t>years</a:t>
            </a:r>
            <a:endParaRPr lang="en-AU" sz="2800" i="1" dirty="0"/>
          </a:p>
        </p:txBody>
      </p:sp>
      <p:sp>
        <p:nvSpPr>
          <p:cNvPr id="4" name="TextBox 3"/>
          <p:cNvSpPr txBox="1"/>
          <p:nvPr/>
        </p:nvSpPr>
        <p:spPr>
          <a:xfrm>
            <a:off x="651510" y="878265"/>
            <a:ext cx="4434840" cy="584775"/>
          </a:xfrm>
          <a:prstGeom prst="rect">
            <a:avLst/>
          </a:prstGeom>
          <a:noFill/>
        </p:spPr>
        <p:txBody>
          <a:bodyPr wrap="square" rtlCol="0">
            <a:spAutoFit/>
          </a:bodyPr>
          <a:lstStyle/>
          <a:p>
            <a:r>
              <a:rPr lang="en-AU" sz="3200" dirty="0">
                <a:solidFill>
                  <a:srgbClr val="7030A0"/>
                </a:solidFill>
              </a:rPr>
              <a:t>BPW International </a:t>
            </a:r>
          </a:p>
        </p:txBody>
      </p:sp>
      <p:graphicFrame>
        <p:nvGraphicFramePr>
          <p:cNvPr id="5" name="Diagram 4"/>
          <p:cNvGraphicFramePr/>
          <p:nvPr>
            <p:extLst>
              <p:ext uri="{D42A27DB-BD31-4B8C-83A1-F6EECF244321}">
                <p14:modId xmlns:p14="http://schemas.microsoft.com/office/powerpoint/2010/main" val="2177237079"/>
              </p:ext>
            </p:extLst>
          </p:nvPr>
        </p:nvGraphicFramePr>
        <p:xfrm>
          <a:off x="3028951" y="697231"/>
          <a:ext cx="5234940" cy="4583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6159115"/>
      </p:ext>
    </p:extLst>
  </p:cSld>
  <p:clrMapOvr>
    <a:masterClrMapping/>
  </p:clrMapOvr>
  <p:transition spd="slow"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 y="1088073"/>
            <a:ext cx="7772400" cy="2387600"/>
          </a:xfrm>
        </p:spPr>
        <p:txBody>
          <a:bodyPr>
            <a:normAutofit fontScale="90000"/>
          </a:bodyPr>
          <a:lstStyle/>
          <a:p>
            <a:pPr algn="l">
              <a:spcBef>
                <a:spcPts val="3600"/>
              </a:spcBef>
            </a:pPr>
            <a:r>
              <a:rPr lang="en-AU" sz="3600" dirty="0">
                <a:solidFill>
                  <a:srgbClr val="7030A0"/>
                </a:solidFill>
              </a:rPr>
              <a:t>BPW’s international structure</a:t>
            </a:r>
            <a:br>
              <a:rPr lang="en-AU" sz="4000" dirty="0">
                <a:solidFill>
                  <a:srgbClr val="009900"/>
                </a:solidFill>
              </a:rPr>
            </a:br>
            <a:br>
              <a:rPr lang="en-AU" sz="4000" dirty="0">
                <a:solidFill>
                  <a:srgbClr val="009900"/>
                </a:solidFill>
              </a:rPr>
            </a:br>
            <a:br>
              <a:rPr lang="en-AU" dirty="0"/>
            </a:br>
            <a:endParaRPr lang="en-AU" sz="4800" dirty="0">
              <a:solidFill>
                <a:srgbClr val="7030A0"/>
              </a:solidFill>
            </a:endParaRPr>
          </a:p>
        </p:txBody>
      </p:sp>
      <p:sp>
        <p:nvSpPr>
          <p:cNvPr id="3" name="Subtitle 2"/>
          <p:cNvSpPr>
            <a:spLocks noGrp="1"/>
          </p:cNvSpPr>
          <p:nvPr>
            <p:ph type="subTitle" idx="1"/>
          </p:nvPr>
        </p:nvSpPr>
        <p:spPr>
          <a:xfrm>
            <a:off x="308610" y="4663440"/>
            <a:ext cx="8481060" cy="1120140"/>
          </a:xfrm>
        </p:spPr>
        <p:txBody>
          <a:bodyPr>
            <a:normAutofit fontScale="70000" lnSpcReduction="20000"/>
          </a:bodyPr>
          <a:lstStyle/>
          <a:p>
            <a:pPr>
              <a:lnSpc>
                <a:spcPct val="150000"/>
              </a:lnSpc>
            </a:pPr>
            <a:r>
              <a:rPr lang="en-AU" sz="2900" i="1" dirty="0">
                <a:solidFill>
                  <a:srgbClr val="7030A0"/>
                </a:solidFill>
              </a:rPr>
              <a:t>BPW members are members of BPW Australia and BPW International </a:t>
            </a:r>
          </a:p>
          <a:p>
            <a:pPr>
              <a:lnSpc>
                <a:spcPct val="150000"/>
              </a:lnSpc>
            </a:pPr>
            <a:r>
              <a:rPr lang="en-AU" sz="3400" b="1" dirty="0">
                <a:solidFill>
                  <a:srgbClr val="009900"/>
                </a:solidFill>
              </a:rPr>
              <a:t>BPW Adelaide: </a:t>
            </a:r>
            <a:r>
              <a:rPr lang="en-AU" sz="3400" i="1" dirty="0">
                <a:solidFill>
                  <a:srgbClr val="7030A0"/>
                </a:solidFill>
              </a:rPr>
              <a:t>making a difference for over 65 years</a:t>
            </a:r>
            <a:endParaRPr lang="en-AU" sz="3400" i="1" dirty="0"/>
          </a:p>
          <a:p>
            <a:pPr>
              <a:lnSpc>
                <a:spcPct val="150000"/>
              </a:lnSpc>
            </a:pPr>
            <a:endParaRPr lang="en-AU" b="1" dirty="0"/>
          </a:p>
        </p:txBody>
      </p:sp>
      <p:graphicFrame>
        <p:nvGraphicFramePr>
          <p:cNvPr id="5" name="Diagram 4"/>
          <p:cNvGraphicFramePr/>
          <p:nvPr>
            <p:extLst>
              <p:ext uri="{D42A27DB-BD31-4B8C-83A1-F6EECF244321}">
                <p14:modId xmlns:p14="http://schemas.microsoft.com/office/powerpoint/2010/main" val="728611309"/>
              </p:ext>
            </p:extLst>
          </p:nvPr>
        </p:nvGraphicFramePr>
        <p:xfrm>
          <a:off x="411480" y="1406999"/>
          <a:ext cx="7955280" cy="3175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638407"/>
      </p:ext>
    </p:extLst>
  </p:cSld>
  <p:clrMapOvr>
    <a:masterClrMapping/>
  </p:clrMapOvr>
  <p:transition spd="slow"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651510" y="878265"/>
            <a:ext cx="4434840" cy="584775"/>
          </a:xfrm>
          <a:prstGeom prst="rect">
            <a:avLst/>
          </a:prstGeom>
          <a:noFill/>
        </p:spPr>
        <p:txBody>
          <a:bodyPr wrap="square" rtlCol="0">
            <a:spAutoFit/>
          </a:bodyPr>
          <a:lstStyle/>
          <a:p>
            <a:r>
              <a:rPr lang="en-AU" sz="3200" dirty="0">
                <a:solidFill>
                  <a:srgbClr val="7030A0"/>
                </a:solidFill>
              </a:rPr>
              <a:t>BPW International </a:t>
            </a:r>
          </a:p>
        </p:txBody>
      </p:sp>
      <p:sp>
        <p:nvSpPr>
          <p:cNvPr id="5" name="Rectangle 4"/>
          <p:cNvSpPr/>
          <p:nvPr/>
        </p:nvSpPr>
        <p:spPr>
          <a:xfrm>
            <a:off x="845820" y="1577340"/>
            <a:ext cx="7578090" cy="3724096"/>
          </a:xfrm>
          <a:prstGeom prst="rect">
            <a:avLst/>
          </a:prstGeom>
        </p:spPr>
        <p:txBody>
          <a:bodyPr wrap="square">
            <a:spAutoFit/>
          </a:bodyPr>
          <a:lstStyle/>
          <a:p>
            <a:pPr algn="just"/>
            <a:r>
              <a:rPr lang="en-AU" sz="2800" b="1" dirty="0">
                <a:solidFill>
                  <a:srgbClr val="009900"/>
                </a:solidFill>
              </a:rPr>
              <a:t>Goals</a:t>
            </a:r>
          </a:p>
          <a:p>
            <a:pPr>
              <a:spcBef>
                <a:spcPts val="1200"/>
              </a:spcBef>
            </a:pPr>
            <a:r>
              <a:rPr lang="en-AU" sz="2400" dirty="0"/>
              <a:t>To obtain for women:</a:t>
            </a:r>
          </a:p>
          <a:p>
            <a:pPr marL="342900" lvl="0" indent="-342900">
              <a:spcBef>
                <a:spcPts val="1200"/>
              </a:spcBef>
              <a:buFont typeface="Arial" panose="020B0604020202020204" pitchFamily="34" charset="0"/>
              <a:buChar char="•"/>
            </a:pPr>
            <a:r>
              <a:rPr lang="en-AU" sz="2000" dirty="0"/>
              <a:t>equality</a:t>
            </a:r>
          </a:p>
          <a:p>
            <a:pPr marL="342900" lvl="0" indent="-342900">
              <a:spcBef>
                <a:spcPts val="1200"/>
              </a:spcBef>
              <a:buFont typeface="Arial" panose="020B0604020202020204" pitchFamily="34" charset="0"/>
              <a:buChar char="•"/>
            </a:pPr>
            <a:r>
              <a:rPr lang="en-AU" sz="2000" dirty="0"/>
              <a:t>education</a:t>
            </a:r>
          </a:p>
          <a:p>
            <a:pPr marL="342900" lvl="0" indent="-342900">
              <a:spcBef>
                <a:spcPts val="1200"/>
              </a:spcBef>
              <a:buFont typeface="Arial" panose="020B0604020202020204" pitchFamily="34" charset="0"/>
              <a:buChar char="•"/>
            </a:pPr>
            <a:r>
              <a:rPr lang="en-AU" sz="2000" dirty="0"/>
              <a:t>economic empowerment</a:t>
            </a:r>
          </a:p>
          <a:p>
            <a:pPr marL="342900" lvl="0" indent="-342900">
              <a:spcBef>
                <a:spcPts val="1200"/>
              </a:spcBef>
              <a:buFont typeface="Arial" panose="020B0604020202020204" pitchFamily="34" charset="0"/>
              <a:buChar char="•"/>
            </a:pPr>
            <a:r>
              <a:rPr lang="en-AU" sz="2000" dirty="0"/>
              <a:t>personal development</a:t>
            </a:r>
          </a:p>
          <a:p>
            <a:pPr marL="342900" lvl="0" indent="-342900">
              <a:spcBef>
                <a:spcPts val="1200"/>
              </a:spcBef>
              <a:buFont typeface="Arial" panose="020B0604020202020204" pitchFamily="34" charset="0"/>
              <a:buChar char="•"/>
            </a:pPr>
            <a:r>
              <a:rPr lang="en-AU" sz="2000" dirty="0"/>
              <a:t>political awareness</a:t>
            </a:r>
          </a:p>
          <a:p>
            <a:pPr marL="342900" indent="-342900" algn="just">
              <a:buFont typeface="Arial" panose="020B0604020202020204" pitchFamily="34" charset="0"/>
              <a:buChar char="•"/>
            </a:pPr>
            <a:endParaRPr lang="en-AU" sz="2400" dirty="0"/>
          </a:p>
        </p:txBody>
      </p:sp>
    </p:spTree>
    <p:extLst>
      <p:ext uri="{BB962C8B-B14F-4D97-AF65-F5344CB8AC3E}">
        <p14:creationId xmlns:p14="http://schemas.microsoft.com/office/powerpoint/2010/main" val="1483336443"/>
      </p:ext>
    </p:extLst>
  </p:cSld>
  <p:clrMapOvr>
    <a:masterClrMapping/>
  </p:clrMapOvr>
  <p:transition spd="slow"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651510" y="878265"/>
            <a:ext cx="4434840" cy="584775"/>
          </a:xfrm>
          <a:prstGeom prst="rect">
            <a:avLst/>
          </a:prstGeom>
          <a:noFill/>
        </p:spPr>
        <p:txBody>
          <a:bodyPr wrap="square" rtlCol="0">
            <a:spAutoFit/>
          </a:bodyPr>
          <a:lstStyle/>
          <a:p>
            <a:r>
              <a:rPr lang="en-AU" sz="3200" dirty="0">
                <a:solidFill>
                  <a:srgbClr val="7030A0"/>
                </a:solidFill>
              </a:rPr>
              <a:t>BPW International </a:t>
            </a:r>
          </a:p>
        </p:txBody>
      </p:sp>
      <p:sp>
        <p:nvSpPr>
          <p:cNvPr id="5" name="Rectangle 4"/>
          <p:cNvSpPr/>
          <p:nvPr/>
        </p:nvSpPr>
        <p:spPr>
          <a:xfrm>
            <a:off x="845820" y="1874520"/>
            <a:ext cx="7578090" cy="2677656"/>
          </a:xfrm>
          <a:prstGeom prst="rect">
            <a:avLst/>
          </a:prstGeom>
        </p:spPr>
        <p:txBody>
          <a:bodyPr wrap="square">
            <a:spAutoFit/>
          </a:bodyPr>
          <a:lstStyle/>
          <a:p>
            <a:pPr marL="342900" indent="-342900" algn="just">
              <a:buFont typeface="Arial" panose="020B0604020202020204" pitchFamily="34" charset="0"/>
              <a:buChar char="•"/>
            </a:pPr>
            <a:r>
              <a:rPr lang="en-AU" sz="2400" dirty="0"/>
              <a:t>takes action to achieve </a:t>
            </a:r>
            <a:r>
              <a:rPr lang="en-AU" sz="2400" b="1" i="1" dirty="0">
                <a:solidFill>
                  <a:srgbClr val="009900"/>
                </a:solidFill>
              </a:rPr>
              <a:t>women’s equality </a:t>
            </a:r>
            <a:r>
              <a:rPr lang="en-AU" sz="2400" dirty="0"/>
              <a:t>in social, economic, community and political terms</a:t>
            </a:r>
          </a:p>
          <a:p>
            <a:pPr marL="342900" indent="-342900" algn="just">
              <a:buFont typeface="Arial" panose="020B0604020202020204" pitchFamily="34" charset="0"/>
              <a:buChar char="•"/>
            </a:pPr>
            <a:endParaRPr lang="en-AU" sz="2400" dirty="0"/>
          </a:p>
          <a:p>
            <a:pPr marL="342900" indent="-342900" algn="just">
              <a:buFont typeface="Arial" panose="020B0604020202020204" pitchFamily="34" charset="0"/>
              <a:buChar char="•"/>
            </a:pPr>
            <a:r>
              <a:rPr lang="en-AU" sz="2400" dirty="0"/>
              <a:t>represents the voice of women in around 100 countries</a:t>
            </a:r>
          </a:p>
          <a:p>
            <a:pPr marL="342900" indent="-342900" algn="just">
              <a:buFont typeface="Arial" panose="020B0604020202020204" pitchFamily="34" charset="0"/>
              <a:buChar char="•"/>
            </a:pPr>
            <a:endParaRPr lang="en-AU" sz="2400" dirty="0"/>
          </a:p>
          <a:p>
            <a:pPr marL="342900" indent="-342900" algn="just">
              <a:buFont typeface="Arial" panose="020B0604020202020204" pitchFamily="34" charset="0"/>
              <a:buChar char="•"/>
            </a:pPr>
            <a:r>
              <a:rPr lang="en-AU" sz="2400" dirty="0"/>
              <a:t>has full Consultative Status at the United Nations </a:t>
            </a:r>
          </a:p>
        </p:txBody>
      </p:sp>
    </p:spTree>
    <p:extLst>
      <p:ext uri="{BB962C8B-B14F-4D97-AF65-F5344CB8AC3E}">
        <p14:creationId xmlns:p14="http://schemas.microsoft.com/office/powerpoint/2010/main" val="876159115"/>
      </p:ext>
    </p:extLst>
  </p:cSld>
  <p:clrMapOvr>
    <a:masterClrMapping/>
  </p:clrMapOvr>
  <p:transition spd="slow" advClick="0"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588397" y="5314950"/>
            <a:ext cx="7922191" cy="646433"/>
          </a:xfrm>
        </p:spPr>
        <p:txBody>
          <a:bodyPr>
            <a:normAutofit/>
          </a:bodyPr>
          <a:lstStyle/>
          <a:p>
            <a:r>
              <a:rPr lang="en-AU" b="1" dirty="0">
                <a:solidFill>
                  <a:srgbClr val="009900"/>
                </a:solidFill>
              </a:rPr>
              <a:t>BPW Adelaide: </a:t>
            </a:r>
            <a:r>
              <a:rPr lang="en-AU" i="1" dirty="0">
                <a:solidFill>
                  <a:srgbClr val="7030A0"/>
                </a:solidFill>
              </a:rPr>
              <a:t>making a difference for over 65 years</a:t>
            </a:r>
            <a:endParaRPr lang="en-AU" i="1" dirty="0"/>
          </a:p>
        </p:txBody>
      </p:sp>
      <p:sp>
        <p:nvSpPr>
          <p:cNvPr id="4" name="TextBox 3"/>
          <p:cNvSpPr txBox="1"/>
          <p:nvPr/>
        </p:nvSpPr>
        <p:spPr>
          <a:xfrm>
            <a:off x="651510" y="878265"/>
            <a:ext cx="5783580" cy="584775"/>
          </a:xfrm>
          <a:prstGeom prst="rect">
            <a:avLst/>
          </a:prstGeom>
          <a:noFill/>
        </p:spPr>
        <p:txBody>
          <a:bodyPr wrap="square" rtlCol="0">
            <a:spAutoFit/>
          </a:bodyPr>
          <a:lstStyle/>
          <a:p>
            <a:r>
              <a:rPr lang="en-AU" sz="3200" dirty="0">
                <a:solidFill>
                  <a:srgbClr val="7030A0"/>
                </a:solidFill>
              </a:rPr>
              <a:t>BPW International </a:t>
            </a:r>
            <a:r>
              <a:rPr lang="en-AU" sz="2800" dirty="0">
                <a:solidFill>
                  <a:srgbClr val="7030A0"/>
                </a:solidFill>
              </a:rPr>
              <a:t>also has </a:t>
            </a:r>
            <a:endParaRPr lang="en-AU" sz="3200" dirty="0">
              <a:solidFill>
                <a:srgbClr val="7030A0"/>
              </a:solidFill>
            </a:endParaRPr>
          </a:p>
        </p:txBody>
      </p:sp>
      <p:sp>
        <p:nvSpPr>
          <p:cNvPr id="5" name="Rectangle 4"/>
          <p:cNvSpPr/>
          <p:nvPr/>
        </p:nvSpPr>
        <p:spPr>
          <a:xfrm>
            <a:off x="742950" y="1623060"/>
            <a:ext cx="7578090" cy="3554819"/>
          </a:xfrm>
          <a:prstGeom prst="rect">
            <a:avLst/>
          </a:prstGeom>
        </p:spPr>
        <p:txBody>
          <a:bodyPr wrap="square">
            <a:spAutoFit/>
          </a:bodyPr>
          <a:lstStyle/>
          <a:p>
            <a:r>
              <a:rPr lang="en-AU" sz="2000" dirty="0">
                <a:solidFill>
                  <a:srgbClr val="009900"/>
                </a:solidFill>
              </a:rPr>
              <a:t>Category 1 Consultative Status </a:t>
            </a:r>
            <a:r>
              <a:rPr lang="en-AU" sz="2000" dirty="0"/>
              <a:t>with ECOSOC, the United Nations Economic and Social Council </a:t>
            </a:r>
          </a:p>
          <a:p>
            <a:endParaRPr lang="en-AU" sz="2000" dirty="0"/>
          </a:p>
          <a:p>
            <a:r>
              <a:rPr lang="en-AU" sz="2000" dirty="0">
                <a:solidFill>
                  <a:srgbClr val="009900"/>
                </a:solidFill>
              </a:rPr>
              <a:t>Consultative Status </a:t>
            </a:r>
            <a:r>
              <a:rPr lang="en-AU" sz="2000" dirty="0"/>
              <a:t>with </a:t>
            </a:r>
          </a:p>
          <a:p>
            <a:pPr marL="285750" lvl="0" indent="-285750">
              <a:spcBef>
                <a:spcPts val="600"/>
              </a:spcBef>
              <a:buFont typeface="Arial" panose="020B0604020202020204" pitchFamily="34" charset="0"/>
              <a:buChar char="•"/>
            </a:pPr>
            <a:r>
              <a:rPr lang="en-AU" sz="2000" dirty="0"/>
              <a:t>UNESCO, the United Nations Educational, Scientific and Cultural Organisation </a:t>
            </a:r>
          </a:p>
          <a:p>
            <a:pPr marL="285750" lvl="0" indent="-285750">
              <a:spcBef>
                <a:spcPts val="600"/>
              </a:spcBef>
              <a:buFont typeface="Arial" panose="020B0604020202020204" pitchFamily="34" charset="0"/>
              <a:buChar char="•"/>
            </a:pPr>
            <a:r>
              <a:rPr lang="en-AU" sz="2000" dirty="0"/>
              <a:t>the Board of the United Nations Children’s Fund </a:t>
            </a:r>
          </a:p>
          <a:p>
            <a:pPr marL="285750" lvl="0" indent="-285750">
              <a:spcBef>
                <a:spcPts val="600"/>
              </a:spcBef>
              <a:buFont typeface="Arial" panose="020B0604020202020204" pitchFamily="34" charset="0"/>
              <a:buChar char="•"/>
            </a:pPr>
            <a:r>
              <a:rPr lang="en-AU" sz="2000" dirty="0"/>
              <a:t>the International Labour Office </a:t>
            </a:r>
          </a:p>
          <a:p>
            <a:pPr marL="285750" lvl="0" indent="-285750">
              <a:spcBef>
                <a:spcPts val="600"/>
              </a:spcBef>
              <a:buFont typeface="Arial" panose="020B0604020202020204" pitchFamily="34" charset="0"/>
              <a:buChar char="•"/>
            </a:pPr>
            <a:r>
              <a:rPr lang="en-AU" sz="2000" dirty="0"/>
              <a:t>the United Nations Industrial Development Organisation </a:t>
            </a:r>
          </a:p>
          <a:p>
            <a:pPr marL="285750" lvl="0" indent="-285750">
              <a:spcBef>
                <a:spcPts val="600"/>
              </a:spcBef>
              <a:buFont typeface="Arial" panose="020B0604020202020204" pitchFamily="34" charset="0"/>
              <a:buChar char="•"/>
            </a:pPr>
            <a:r>
              <a:rPr lang="en-AU" sz="2000" dirty="0"/>
              <a:t>and the World Health Organisation </a:t>
            </a:r>
          </a:p>
        </p:txBody>
      </p:sp>
    </p:spTree>
    <p:extLst>
      <p:ext uri="{BB962C8B-B14F-4D97-AF65-F5344CB8AC3E}">
        <p14:creationId xmlns:p14="http://schemas.microsoft.com/office/powerpoint/2010/main" val="2374439908"/>
      </p:ext>
    </p:extLst>
  </p:cSld>
  <p:clrMapOvr>
    <a:masterClrMapping/>
  </p:clrMapOvr>
  <p:transition spd="slow"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651510" y="878265"/>
            <a:ext cx="6389370" cy="584775"/>
          </a:xfrm>
          <a:prstGeom prst="rect">
            <a:avLst/>
          </a:prstGeom>
          <a:noFill/>
        </p:spPr>
        <p:txBody>
          <a:bodyPr wrap="square" rtlCol="0">
            <a:spAutoFit/>
          </a:bodyPr>
          <a:lstStyle/>
          <a:p>
            <a:r>
              <a:rPr lang="en-AU" sz="3200" dirty="0">
                <a:solidFill>
                  <a:srgbClr val="7030A0"/>
                </a:solidFill>
              </a:rPr>
              <a:t>BPW International </a:t>
            </a:r>
            <a:r>
              <a:rPr lang="en-AU" sz="2400" dirty="0">
                <a:solidFill>
                  <a:srgbClr val="7030A0"/>
                </a:solidFill>
              </a:rPr>
              <a:t>works closely with </a:t>
            </a:r>
            <a:endParaRPr lang="en-AU" sz="3200" dirty="0">
              <a:solidFill>
                <a:srgbClr val="7030A0"/>
              </a:solidFill>
            </a:endParaRPr>
          </a:p>
        </p:txBody>
      </p:sp>
      <p:sp>
        <p:nvSpPr>
          <p:cNvPr id="5" name="Rectangle 4"/>
          <p:cNvSpPr/>
          <p:nvPr/>
        </p:nvSpPr>
        <p:spPr>
          <a:xfrm>
            <a:off x="742950" y="1931670"/>
            <a:ext cx="7578090" cy="2708434"/>
          </a:xfrm>
          <a:prstGeom prst="rect">
            <a:avLst/>
          </a:prstGeom>
        </p:spPr>
        <p:txBody>
          <a:bodyPr wrap="square">
            <a:spAutoFit/>
          </a:bodyPr>
          <a:lstStyle/>
          <a:p>
            <a:pPr marL="285750" lvl="0" indent="-285750">
              <a:spcBef>
                <a:spcPts val="1200"/>
              </a:spcBef>
              <a:buFont typeface="Arial" panose="020B0604020202020204" pitchFamily="34" charset="0"/>
              <a:buChar char="•"/>
            </a:pPr>
            <a:r>
              <a:rPr lang="en-AU" sz="2000" dirty="0"/>
              <a:t>the Commission on Human Rights </a:t>
            </a:r>
          </a:p>
          <a:p>
            <a:pPr marL="285750" lvl="0" indent="-285750">
              <a:spcBef>
                <a:spcPts val="1200"/>
              </a:spcBef>
              <a:buFont typeface="Arial" panose="020B0604020202020204" pitchFamily="34" charset="0"/>
              <a:buChar char="•"/>
            </a:pPr>
            <a:r>
              <a:rPr lang="en-AU" sz="2000" dirty="0"/>
              <a:t>the Commission on the Status of Women </a:t>
            </a:r>
          </a:p>
          <a:p>
            <a:pPr marL="285750" lvl="0" indent="-285750">
              <a:spcBef>
                <a:spcPts val="1200"/>
              </a:spcBef>
              <a:buFont typeface="Arial" panose="020B0604020202020204" pitchFamily="34" charset="0"/>
              <a:buChar char="•"/>
            </a:pPr>
            <a:r>
              <a:rPr lang="en-AU" sz="2000" dirty="0"/>
              <a:t>the Food and Agriculture Organisation </a:t>
            </a:r>
          </a:p>
          <a:p>
            <a:pPr marL="285750" lvl="0" indent="-285750">
              <a:spcBef>
                <a:spcPts val="1200"/>
              </a:spcBef>
              <a:buFont typeface="Arial" panose="020B0604020202020204" pitchFamily="34" charset="0"/>
              <a:buChar char="•"/>
            </a:pPr>
            <a:r>
              <a:rPr lang="en-AU" sz="2000" dirty="0"/>
              <a:t>the International Fund for Agricultural Development </a:t>
            </a:r>
          </a:p>
          <a:p>
            <a:pPr marL="285750" lvl="0" indent="-285750">
              <a:spcBef>
                <a:spcPts val="1200"/>
              </a:spcBef>
              <a:buFont typeface="Arial" panose="020B0604020202020204" pitchFamily="34" charset="0"/>
              <a:buChar char="•"/>
            </a:pPr>
            <a:r>
              <a:rPr lang="en-AU" sz="2000" dirty="0"/>
              <a:t>the Council of Europe </a:t>
            </a:r>
          </a:p>
          <a:p>
            <a:pPr marL="285750" lvl="0" indent="-285750">
              <a:spcBef>
                <a:spcPts val="1200"/>
              </a:spcBef>
              <a:buFont typeface="Arial" panose="020B0604020202020204" pitchFamily="34" charset="0"/>
              <a:buChar char="•"/>
            </a:pPr>
            <a:r>
              <a:rPr lang="en-AU" sz="2000" dirty="0"/>
              <a:t>and other specialised agencies</a:t>
            </a:r>
          </a:p>
        </p:txBody>
      </p:sp>
    </p:spTree>
    <p:extLst>
      <p:ext uri="{BB962C8B-B14F-4D97-AF65-F5344CB8AC3E}">
        <p14:creationId xmlns:p14="http://schemas.microsoft.com/office/powerpoint/2010/main" val="2336358104"/>
      </p:ext>
    </p:extLst>
  </p:cSld>
  <p:clrMapOvr>
    <a:masterClrMapping/>
  </p:clrMapOvr>
  <p:transition spd="slow"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651510" y="878265"/>
            <a:ext cx="6389370" cy="954107"/>
          </a:xfrm>
          <a:prstGeom prst="rect">
            <a:avLst/>
          </a:prstGeom>
          <a:noFill/>
        </p:spPr>
        <p:txBody>
          <a:bodyPr wrap="square" rtlCol="0">
            <a:spAutoFit/>
          </a:bodyPr>
          <a:lstStyle/>
          <a:p>
            <a:r>
              <a:rPr lang="en-AU" sz="3200" dirty="0">
                <a:solidFill>
                  <a:srgbClr val="7030A0"/>
                </a:solidFill>
              </a:rPr>
              <a:t>BPW International </a:t>
            </a:r>
            <a:r>
              <a:rPr lang="en-AU" sz="2400" dirty="0">
                <a:solidFill>
                  <a:srgbClr val="7030A0"/>
                </a:solidFill>
              </a:rPr>
              <a:t>has accredited BPW  representatives attending meetings at</a:t>
            </a:r>
            <a:endParaRPr lang="en-AU" sz="3200" dirty="0">
              <a:solidFill>
                <a:srgbClr val="7030A0"/>
              </a:solidFill>
            </a:endParaRPr>
          </a:p>
        </p:txBody>
      </p:sp>
      <p:sp>
        <p:nvSpPr>
          <p:cNvPr id="5" name="Rectangle 4"/>
          <p:cNvSpPr/>
          <p:nvPr/>
        </p:nvSpPr>
        <p:spPr>
          <a:xfrm>
            <a:off x="742950" y="1977390"/>
            <a:ext cx="7578090" cy="3170099"/>
          </a:xfrm>
          <a:prstGeom prst="rect">
            <a:avLst/>
          </a:prstGeom>
        </p:spPr>
        <p:txBody>
          <a:bodyPr wrap="square">
            <a:spAutoFit/>
          </a:bodyPr>
          <a:lstStyle/>
          <a:p>
            <a:pPr marL="285750" lvl="0" indent="-285750">
              <a:spcBef>
                <a:spcPts val="1800"/>
              </a:spcBef>
              <a:buFont typeface="Arial" panose="020B0604020202020204" pitchFamily="34" charset="0"/>
              <a:buChar char="•"/>
            </a:pPr>
            <a:r>
              <a:rPr lang="en-AU" sz="2000" dirty="0"/>
              <a:t>UN Headquarters in New York, Vienna, Geneva</a:t>
            </a:r>
          </a:p>
          <a:p>
            <a:pPr marL="285750" lvl="0" indent="-285750">
              <a:spcBef>
                <a:spcPts val="1800"/>
              </a:spcBef>
              <a:buFont typeface="Arial" panose="020B0604020202020204" pitchFamily="34" charset="0"/>
              <a:buChar char="•"/>
            </a:pPr>
            <a:r>
              <a:rPr lang="en-AU" sz="2000" dirty="0"/>
              <a:t>UN regional offices (</a:t>
            </a:r>
            <a:r>
              <a:rPr lang="en-AU" sz="2000" dirty="0" err="1"/>
              <a:t>UNECA</a:t>
            </a:r>
            <a:r>
              <a:rPr lang="en-AU" sz="2000" dirty="0"/>
              <a:t>, </a:t>
            </a:r>
            <a:r>
              <a:rPr lang="en-AU" sz="2000" dirty="0" err="1"/>
              <a:t>UNECE</a:t>
            </a:r>
            <a:r>
              <a:rPr lang="en-AU" sz="2000" dirty="0"/>
              <a:t>, </a:t>
            </a:r>
            <a:r>
              <a:rPr lang="en-AU" sz="2000" dirty="0" err="1"/>
              <a:t>UNESCAP</a:t>
            </a:r>
            <a:r>
              <a:rPr lang="en-AU" sz="2000" dirty="0"/>
              <a:t>, </a:t>
            </a:r>
            <a:r>
              <a:rPr lang="en-AU" sz="2000" dirty="0" err="1"/>
              <a:t>UNESCWA</a:t>
            </a:r>
            <a:r>
              <a:rPr lang="en-AU" sz="2000" dirty="0"/>
              <a:t>, </a:t>
            </a:r>
            <a:r>
              <a:rPr lang="en-AU" sz="2000" dirty="0" err="1"/>
              <a:t>UNECLAC</a:t>
            </a:r>
            <a:r>
              <a:rPr lang="en-AU" sz="2000" dirty="0"/>
              <a:t>)</a:t>
            </a:r>
          </a:p>
          <a:p>
            <a:pPr marL="285750" lvl="0" indent="-285750">
              <a:spcBef>
                <a:spcPts val="1800"/>
              </a:spcBef>
              <a:buFont typeface="Arial" panose="020B0604020202020204" pitchFamily="34" charset="0"/>
              <a:buChar char="•"/>
            </a:pPr>
            <a:r>
              <a:rPr lang="en-AU" sz="2000" dirty="0"/>
              <a:t>UNESCO, UNICEF, ILO, WHO, </a:t>
            </a:r>
            <a:r>
              <a:rPr lang="en-AU" sz="2000" dirty="0" err="1"/>
              <a:t>UNCTAD</a:t>
            </a:r>
            <a:r>
              <a:rPr lang="en-AU" sz="2000" dirty="0"/>
              <a:t>, </a:t>
            </a:r>
            <a:r>
              <a:rPr lang="en-AU" sz="2000" dirty="0" err="1"/>
              <a:t>UNIDO</a:t>
            </a:r>
            <a:r>
              <a:rPr lang="en-AU" sz="2000" dirty="0"/>
              <a:t>, FAO, UN DPI</a:t>
            </a:r>
          </a:p>
          <a:p>
            <a:pPr marL="285750" lvl="0" indent="-285750">
              <a:spcBef>
                <a:spcPts val="1800"/>
              </a:spcBef>
              <a:buFont typeface="Arial" panose="020B0604020202020204" pitchFamily="34" charset="0"/>
              <a:buChar char="•"/>
            </a:pPr>
            <a:r>
              <a:rPr lang="en-AU" sz="2000" dirty="0"/>
              <a:t>Council of Europe and the European Women’s Lobby </a:t>
            </a:r>
          </a:p>
          <a:p>
            <a:pPr lvl="0">
              <a:spcBef>
                <a:spcPts val="1800"/>
              </a:spcBef>
            </a:pPr>
            <a:r>
              <a:rPr lang="en-AU" sz="2000" dirty="0">
                <a:solidFill>
                  <a:srgbClr val="009900"/>
                </a:solidFill>
              </a:rPr>
              <a:t>Our representatives convey BPW’s advocacy positions to these bodies and report back to members and to the BPWI Congress </a:t>
            </a:r>
          </a:p>
        </p:txBody>
      </p:sp>
    </p:spTree>
    <p:extLst>
      <p:ext uri="{BB962C8B-B14F-4D97-AF65-F5344CB8AC3E}">
        <p14:creationId xmlns:p14="http://schemas.microsoft.com/office/powerpoint/2010/main" val="2827872821"/>
      </p:ext>
    </p:extLst>
  </p:cSld>
  <p:clrMapOvr>
    <a:masterClrMapping/>
  </p:clrMapOvr>
  <p:transition spd="slow" advClick="0"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Values </a:t>
            </a:r>
          </a:p>
        </p:txBody>
      </p:sp>
      <p:sp>
        <p:nvSpPr>
          <p:cNvPr id="5" name="Rectangle 4"/>
          <p:cNvSpPr/>
          <p:nvPr/>
        </p:nvSpPr>
        <p:spPr>
          <a:xfrm>
            <a:off x="1000865" y="1927324"/>
            <a:ext cx="6668666" cy="3154710"/>
          </a:xfrm>
          <a:prstGeom prst="rect">
            <a:avLst/>
          </a:prstGeom>
        </p:spPr>
        <p:txBody>
          <a:bodyPr wrap="square">
            <a:spAutoFit/>
          </a:bodyPr>
          <a:lstStyle/>
          <a:p>
            <a:pPr>
              <a:spcBef>
                <a:spcPts val="1800"/>
              </a:spcBef>
            </a:pPr>
            <a:endParaRPr lang="en-AU" sz="2000" dirty="0"/>
          </a:p>
          <a:p>
            <a:pPr>
              <a:spcBef>
                <a:spcPts val="1800"/>
              </a:spcBef>
            </a:pPr>
            <a:r>
              <a:rPr lang="en-AU" sz="2000" dirty="0"/>
              <a:t>BPW Australia is a non-profit organisation for women, with voluntary membership and leadership </a:t>
            </a:r>
          </a:p>
          <a:p>
            <a:pPr>
              <a:spcBef>
                <a:spcPts val="1800"/>
              </a:spcBef>
            </a:pPr>
            <a:r>
              <a:rPr lang="en-AU" sz="2000" dirty="0"/>
              <a:t>Our procedures are democratic and inclusive of all members, and our actions honour our history and protect our reputation  </a:t>
            </a:r>
          </a:p>
          <a:p>
            <a:pPr>
              <a:spcBef>
                <a:spcPts val="1800"/>
              </a:spcBef>
            </a:pPr>
            <a:endParaRPr lang="en-AU" sz="1400" dirty="0"/>
          </a:p>
          <a:p>
            <a:pPr lvl="0" algn="just"/>
            <a:endParaRPr lang="en-IE" sz="2000" dirty="0"/>
          </a:p>
        </p:txBody>
      </p:sp>
    </p:spTree>
    <p:extLst>
      <p:ext uri="{BB962C8B-B14F-4D97-AF65-F5344CB8AC3E}">
        <p14:creationId xmlns:p14="http://schemas.microsoft.com/office/powerpoint/2010/main" val="4091331929"/>
      </p:ext>
    </p:extLst>
  </p:cSld>
  <p:clrMapOvr>
    <a:masterClrMapping/>
  </p:clrMapOvr>
  <p:transition spd="slow"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2940" y="1088073"/>
            <a:ext cx="7772400" cy="2387600"/>
          </a:xfrm>
        </p:spPr>
        <p:txBody>
          <a:bodyPr>
            <a:normAutofit fontScale="90000"/>
          </a:bodyPr>
          <a:lstStyle/>
          <a:p>
            <a:pPr>
              <a:spcBef>
                <a:spcPts val="3600"/>
              </a:spcBef>
            </a:pPr>
            <a:r>
              <a:rPr lang="en-AU" sz="4000" dirty="0">
                <a:solidFill>
                  <a:srgbClr val="009900"/>
                </a:solidFill>
              </a:rPr>
              <a:t>BPW Adelaide turns 67 in 2019</a:t>
            </a:r>
            <a:br>
              <a:rPr lang="en-AU" sz="4000" dirty="0">
                <a:solidFill>
                  <a:srgbClr val="009900"/>
                </a:solidFill>
              </a:rPr>
            </a:br>
            <a:br>
              <a:rPr lang="en-AU" sz="4000" dirty="0">
                <a:solidFill>
                  <a:srgbClr val="009900"/>
                </a:solidFill>
              </a:rPr>
            </a:br>
            <a:r>
              <a:rPr lang="en-AU" sz="4000" dirty="0">
                <a:solidFill>
                  <a:srgbClr val="009900"/>
                </a:solidFill>
              </a:rPr>
              <a:t>BPW Australia turns 72 in 2019</a:t>
            </a:r>
            <a:br>
              <a:rPr lang="en-AU" dirty="0"/>
            </a:br>
            <a:endParaRPr lang="en-AU" sz="4800" dirty="0">
              <a:solidFill>
                <a:srgbClr val="7030A0"/>
              </a:solidFill>
            </a:endParaRPr>
          </a:p>
        </p:txBody>
      </p:sp>
      <p:sp>
        <p:nvSpPr>
          <p:cNvPr id="3" name="Subtitle 2"/>
          <p:cNvSpPr>
            <a:spLocks noGrp="1"/>
          </p:cNvSpPr>
          <p:nvPr>
            <p:ph type="subTitle" idx="1"/>
          </p:nvPr>
        </p:nvSpPr>
        <p:spPr>
          <a:xfrm>
            <a:off x="765810" y="3771900"/>
            <a:ext cx="7338060" cy="1714500"/>
          </a:xfrm>
        </p:spPr>
        <p:txBody>
          <a:bodyPr>
            <a:normAutofit/>
          </a:bodyPr>
          <a:lstStyle/>
          <a:p>
            <a:pPr>
              <a:lnSpc>
                <a:spcPct val="150000"/>
              </a:lnSpc>
            </a:pPr>
            <a:endParaRPr lang="en-AU" b="1"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274" y="3144514"/>
            <a:ext cx="3785076" cy="266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548998"/>
      </p:ext>
    </p:extLst>
  </p:cSld>
  <p:clrMapOvr>
    <a:masterClrMapping/>
  </p:clrMapOvr>
  <p:transition spd="slow" advClick="0"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578168" y="538353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4634125" cy="523220"/>
          </a:xfrm>
          <a:prstGeom prst="rect">
            <a:avLst/>
          </a:prstGeom>
        </p:spPr>
        <p:txBody>
          <a:bodyPr wrap="square">
            <a:spAutoFit/>
          </a:bodyPr>
          <a:lstStyle/>
          <a:p>
            <a:r>
              <a:rPr lang="en-AU" sz="2800" dirty="0">
                <a:solidFill>
                  <a:srgbClr val="7030A0"/>
                </a:solidFill>
              </a:rPr>
              <a:t>BPW members value: </a:t>
            </a:r>
          </a:p>
        </p:txBody>
      </p:sp>
      <p:sp>
        <p:nvSpPr>
          <p:cNvPr id="5" name="Rectangle 4"/>
          <p:cNvSpPr/>
          <p:nvPr/>
        </p:nvSpPr>
        <p:spPr>
          <a:xfrm>
            <a:off x="950170" y="1675864"/>
            <a:ext cx="7690910" cy="4385816"/>
          </a:xfrm>
          <a:prstGeom prst="rect">
            <a:avLst/>
          </a:prstGeom>
        </p:spPr>
        <p:txBody>
          <a:bodyPr wrap="square">
            <a:spAutoFit/>
          </a:bodyPr>
          <a:lstStyle/>
          <a:p>
            <a:pPr marL="285750" lvl="0" indent="-285750">
              <a:spcBef>
                <a:spcPts val="1200"/>
              </a:spcBef>
              <a:buFont typeface="Arial" panose="020B0604020202020204" pitchFamily="34" charset="0"/>
              <a:buChar char="•"/>
            </a:pPr>
            <a:r>
              <a:rPr lang="en-AU" sz="2000" u="sng" dirty="0"/>
              <a:t>equity and justice</a:t>
            </a:r>
            <a:r>
              <a:rPr lang="en-AU" dirty="0"/>
              <a:t>, building harmony, applying rules fairly to everyone</a:t>
            </a:r>
          </a:p>
          <a:p>
            <a:pPr marL="285750" lvl="0" indent="-285750">
              <a:spcBef>
                <a:spcPts val="1200"/>
              </a:spcBef>
              <a:buFont typeface="Arial" panose="020B0604020202020204" pitchFamily="34" charset="0"/>
              <a:buChar char="•"/>
            </a:pPr>
            <a:r>
              <a:rPr lang="en-AU" sz="2000" u="sng" dirty="0"/>
              <a:t>honesty and integrity</a:t>
            </a:r>
            <a:r>
              <a:rPr lang="en-AU" dirty="0"/>
              <a:t>, being professional, meeting our obligations and taking responsibility</a:t>
            </a:r>
          </a:p>
          <a:p>
            <a:pPr marL="285750" lvl="0" indent="-285750">
              <a:spcBef>
                <a:spcPts val="1200"/>
              </a:spcBef>
              <a:buFont typeface="Arial" panose="020B0604020202020204" pitchFamily="34" charset="0"/>
              <a:buChar char="•"/>
            </a:pPr>
            <a:r>
              <a:rPr lang="en-AU" sz="2000" u="sng" dirty="0"/>
              <a:t>transparency and accountability</a:t>
            </a:r>
            <a:r>
              <a:rPr lang="en-AU" dirty="0"/>
              <a:t>, building trust, making decisions based upon facts</a:t>
            </a:r>
          </a:p>
          <a:p>
            <a:pPr marL="285750" lvl="0" indent="-285750">
              <a:spcBef>
                <a:spcPts val="1200"/>
              </a:spcBef>
              <a:buFont typeface="Arial" panose="020B0604020202020204" pitchFamily="34" charset="0"/>
              <a:buChar char="•"/>
            </a:pPr>
            <a:r>
              <a:rPr lang="en-AU" sz="2000" u="sng" dirty="0"/>
              <a:t>kindness and respect</a:t>
            </a:r>
            <a:r>
              <a:rPr lang="en-AU" dirty="0"/>
              <a:t>, being inclusive, acknowledging and respecting our differences </a:t>
            </a:r>
          </a:p>
          <a:p>
            <a:pPr marL="285750" lvl="0" indent="-285750">
              <a:spcBef>
                <a:spcPts val="1200"/>
              </a:spcBef>
              <a:buFont typeface="Arial" panose="020B0604020202020204" pitchFamily="34" charset="0"/>
              <a:buChar char="•"/>
            </a:pPr>
            <a:r>
              <a:rPr lang="en-AU" sz="2000" u="sng" dirty="0"/>
              <a:t>teamwork and cooperation</a:t>
            </a:r>
            <a:r>
              <a:rPr lang="en-AU" dirty="0"/>
              <a:t>, encouraging discussion and debate but seeking agreement</a:t>
            </a:r>
          </a:p>
          <a:p>
            <a:pPr>
              <a:spcBef>
                <a:spcPts val="1800"/>
              </a:spcBef>
            </a:pPr>
            <a:endParaRPr lang="en-AU" sz="1400" dirty="0"/>
          </a:p>
          <a:p>
            <a:pPr lvl="0" algn="just"/>
            <a:endParaRPr lang="en-IE" sz="2000" dirty="0"/>
          </a:p>
        </p:txBody>
      </p:sp>
    </p:spTree>
    <p:extLst>
      <p:ext uri="{BB962C8B-B14F-4D97-AF65-F5344CB8AC3E}">
        <p14:creationId xmlns:p14="http://schemas.microsoft.com/office/powerpoint/2010/main" val="2208517584"/>
      </p:ext>
    </p:extLst>
  </p:cSld>
  <p:clrMapOvr>
    <a:masterClrMapping/>
  </p:clrMapOvr>
  <p:transition spd="slow" advClick="0"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Values </a:t>
            </a:r>
          </a:p>
        </p:txBody>
      </p:sp>
      <p:sp>
        <p:nvSpPr>
          <p:cNvPr id="5" name="Rectangle 4"/>
          <p:cNvSpPr/>
          <p:nvPr/>
        </p:nvSpPr>
        <p:spPr>
          <a:xfrm>
            <a:off x="1000865" y="1675864"/>
            <a:ext cx="5834275" cy="2569934"/>
          </a:xfrm>
          <a:prstGeom prst="rect">
            <a:avLst/>
          </a:prstGeom>
        </p:spPr>
        <p:txBody>
          <a:bodyPr wrap="square">
            <a:spAutoFit/>
          </a:bodyPr>
          <a:lstStyle/>
          <a:p>
            <a:endParaRPr lang="en-AU" sz="2400" b="1" dirty="0">
              <a:solidFill>
                <a:srgbClr val="009900"/>
              </a:solidFill>
            </a:endParaRPr>
          </a:p>
          <a:p>
            <a:endParaRPr lang="en-AU" sz="1400" dirty="0"/>
          </a:p>
          <a:p>
            <a:endParaRPr lang="en-AU" sz="1400" dirty="0"/>
          </a:p>
          <a:p>
            <a:r>
              <a:rPr lang="en-AU" sz="2000" dirty="0"/>
              <a:t>These BPW values guide actions and decision-making by BPW International, BPW Affiliates and all BPW committees</a:t>
            </a:r>
          </a:p>
          <a:p>
            <a:pPr>
              <a:spcBef>
                <a:spcPts val="1800"/>
              </a:spcBef>
            </a:pPr>
            <a:endParaRPr lang="en-AU" sz="1400" dirty="0"/>
          </a:p>
          <a:p>
            <a:pPr lvl="0" algn="just"/>
            <a:endParaRPr lang="en-IE" sz="2000" dirty="0"/>
          </a:p>
        </p:txBody>
      </p:sp>
    </p:spTree>
    <p:extLst>
      <p:ext uri="{BB962C8B-B14F-4D97-AF65-F5344CB8AC3E}">
        <p14:creationId xmlns:p14="http://schemas.microsoft.com/office/powerpoint/2010/main" val="4085396725"/>
      </p:ext>
    </p:extLst>
  </p:cSld>
  <p:clrMapOvr>
    <a:masterClrMapping/>
  </p:clrMapOvr>
  <p:transition spd="slow" advClick="0" advTm="1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84775"/>
          </a:xfrm>
          <a:prstGeom prst="rect">
            <a:avLst/>
          </a:prstGeom>
        </p:spPr>
        <p:txBody>
          <a:bodyPr wrap="square">
            <a:spAutoFit/>
          </a:bodyPr>
          <a:lstStyle/>
          <a:p>
            <a:r>
              <a:rPr lang="en-AU" sz="3200" b="1" dirty="0">
                <a:solidFill>
                  <a:srgbClr val="7030A0"/>
                </a:solidFill>
              </a:rPr>
              <a:t>BPW Australia </a:t>
            </a:r>
          </a:p>
        </p:txBody>
      </p:sp>
      <p:sp>
        <p:nvSpPr>
          <p:cNvPr id="5" name="Rectangle 4"/>
          <p:cNvSpPr/>
          <p:nvPr/>
        </p:nvSpPr>
        <p:spPr>
          <a:xfrm>
            <a:off x="1000865" y="1675864"/>
            <a:ext cx="6668666" cy="4724370"/>
          </a:xfrm>
          <a:prstGeom prst="rect">
            <a:avLst/>
          </a:prstGeom>
        </p:spPr>
        <p:txBody>
          <a:bodyPr wrap="square">
            <a:spAutoFit/>
          </a:bodyPr>
          <a:lstStyle/>
          <a:p>
            <a:r>
              <a:rPr lang="en-AU" sz="2400" b="1" dirty="0">
                <a:solidFill>
                  <a:srgbClr val="009900"/>
                </a:solidFill>
              </a:rPr>
              <a:t>Our Purpose</a:t>
            </a:r>
          </a:p>
          <a:p>
            <a:pPr>
              <a:spcBef>
                <a:spcPts val="1800"/>
              </a:spcBef>
            </a:pPr>
            <a:r>
              <a:rPr lang="en-US" sz="2000" dirty="0"/>
              <a:t>BPW Australia takes action for women's equality – at work, on boards, in leadership </a:t>
            </a:r>
            <a:endParaRPr lang="en-AU" sz="2000" dirty="0"/>
          </a:p>
          <a:p>
            <a:endParaRPr lang="en-US" sz="2400" b="1" dirty="0">
              <a:solidFill>
                <a:srgbClr val="009900"/>
              </a:solidFill>
            </a:endParaRPr>
          </a:p>
          <a:p>
            <a:r>
              <a:rPr lang="en-US" sz="2400" b="1" dirty="0">
                <a:solidFill>
                  <a:srgbClr val="009900"/>
                </a:solidFill>
              </a:rPr>
              <a:t>Our Mission </a:t>
            </a:r>
            <a:endParaRPr lang="en-AU" sz="2400" dirty="0">
              <a:solidFill>
                <a:srgbClr val="009900"/>
              </a:solidFill>
            </a:endParaRPr>
          </a:p>
          <a:p>
            <a:pPr>
              <a:spcBef>
                <a:spcPts val="1800"/>
              </a:spcBef>
            </a:pPr>
            <a:r>
              <a:rPr lang="en-US" sz="2000" dirty="0"/>
              <a:t>BPW: supports and actively promotes personal development; provides a forum for the exchange of ideas, knowledge and experience; and lobbies on issues affecting women</a:t>
            </a:r>
            <a:endParaRPr lang="en-AU" sz="2000" dirty="0"/>
          </a:p>
          <a:p>
            <a:endParaRPr lang="en-AU" sz="2400" b="1" dirty="0">
              <a:solidFill>
                <a:srgbClr val="009900"/>
              </a:solidFill>
            </a:endParaRPr>
          </a:p>
          <a:p>
            <a:pPr>
              <a:spcBef>
                <a:spcPts val="1800"/>
              </a:spcBef>
            </a:pPr>
            <a:r>
              <a:rPr lang="en-AU" sz="2000" dirty="0"/>
              <a:t> </a:t>
            </a:r>
          </a:p>
          <a:p>
            <a:pPr lvl="0" algn="just"/>
            <a:endParaRPr lang="en-IE" sz="2000" dirty="0"/>
          </a:p>
        </p:txBody>
      </p:sp>
    </p:spTree>
    <p:extLst>
      <p:ext uri="{BB962C8B-B14F-4D97-AF65-F5344CB8AC3E}">
        <p14:creationId xmlns:p14="http://schemas.microsoft.com/office/powerpoint/2010/main" val="1335393871"/>
      </p:ext>
    </p:extLst>
  </p:cSld>
  <p:clrMapOvr>
    <a:masterClrMapping/>
  </p:clrMapOvr>
  <p:transition spd="slow" advClick="0" advTm="1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Australia </a:t>
            </a:r>
          </a:p>
        </p:txBody>
      </p:sp>
      <p:sp>
        <p:nvSpPr>
          <p:cNvPr id="5" name="Rectangle 4"/>
          <p:cNvSpPr/>
          <p:nvPr/>
        </p:nvSpPr>
        <p:spPr>
          <a:xfrm>
            <a:off x="1000865" y="1675864"/>
            <a:ext cx="6668666" cy="3924151"/>
          </a:xfrm>
          <a:prstGeom prst="rect">
            <a:avLst/>
          </a:prstGeom>
        </p:spPr>
        <p:txBody>
          <a:bodyPr wrap="square">
            <a:spAutoFit/>
          </a:bodyPr>
          <a:lstStyle/>
          <a:p>
            <a:r>
              <a:rPr lang="en-AU" sz="2400" b="1" dirty="0">
                <a:solidFill>
                  <a:srgbClr val="009900"/>
                </a:solidFill>
              </a:rPr>
              <a:t>Women working together</a:t>
            </a:r>
          </a:p>
          <a:p>
            <a:pPr>
              <a:spcBef>
                <a:spcPts val="1800"/>
              </a:spcBef>
            </a:pPr>
            <a:r>
              <a:rPr lang="en-AU" sz="2000" dirty="0"/>
              <a:t>Our advocacy, projects, programs and partnerships focus on issues that affect women and workplaces such as:</a:t>
            </a:r>
          </a:p>
          <a:p>
            <a:pPr marL="342900" indent="-342900">
              <a:spcBef>
                <a:spcPts val="1200"/>
              </a:spcBef>
              <a:buFont typeface="Arial" panose="020B0604020202020204" pitchFamily="34" charset="0"/>
              <a:buChar char="•"/>
            </a:pPr>
            <a:r>
              <a:rPr lang="en-AU" sz="2000" dirty="0"/>
              <a:t>pay inequity </a:t>
            </a:r>
          </a:p>
          <a:p>
            <a:pPr marL="342900" indent="-342900">
              <a:spcBef>
                <a:spcPts val="1200"/>
              </a:spcBef>
              <a:buFont typeface="Arial" panose="020B0604020202020204" pitchFamily="34" charset="0"/>
              <a:buChar char="•"/>
            </a:pPr>
            <a:r>
              <a:rPr lang="en-AU" sz="2000" dirty="0"/>
              <a:t>paid parental leave </a:t>
            </a:r>
          </a:p>
          <a:p>
            <a:pPr marL="342900" indent="-342900">
              <a:spcBef>
                <a:spcPts val="1200"/>
              </a:spcBef>
              <a:buFont typeface="Arial" panose="020B0604020202020204" pitchFamily="34" charset="0"/>
              <a:buChar char="•"/>
            </a:pPr>
            <a:r>
              <a:rPr lang="en-AU" sz="2000" dirty="0"/>
              <a:t>accessible and affordable childcare  </a:t>
            </a:r>
          </a:p>
          <a:p>
            <a:pPr marL="342900" indent="-342900">
              <a:spcBef>
                <a:spcPts val="1200"/>
              </a:spcBef>
              <a:buFont typeface="Arial" panose="020B0604020202020204" pitchFamily="34" charset="0"/>
              <a:buChar char="•"/>
            </a:pPr>
            <a:r>
              <a:rPr lang="en-AU" sz="2000" dirty="0"/>
              <a:t>support for women’s refuges</a:t>
            </a:r>
          </a:p>
          <a:p>
            <a:pPr marL="342900" indent="-342900">
              <a:spcBef>
                <a:spcPts val="1200"/>
              </a:spcBef>
              <a:buFont typeface="Arial" panose="020B0604020202020204" pitchFamily="34" charset="0"/>
              <a:buChar char="•"/>
            </a:pPr>
            <a:r>
              <a:rPr lang="en-AU" sz="2000" dirty="0"/>
              <a:t>domestic violence </a:t>
            </a:r>
          </a:p>
          <a:p>
            <a:pPr lvl="0" algn="just"/>
            <a:endParaRPr lang="en-IE" sz="2000" dirty="0"/>
          </a:p>
        </p:txBody>
      </p:sp>
    </p:spTree>
    <p:extLst>
      <p:ext uri="{BB962C8B-B14F-4D97-AF65-F5344CB8AC3E}">
        <p14:creationId xmlns:p14="http://schemas.microsoft.com/office/powerpoint/2010/main" val="1253894765"/>
      </p:ext>
    </p:extLst>
  </p:cSld>
  <p:clrMapOvr>
    <a:masterClrMapping/>
  </p:clrMapOvr>
  <p:transition spd="slow" advClick="0"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Australia </a:t>
            </a:r>
          </a:p>
        </p:txBody>
      </p:sp>
      <p:sp>
        <p:nvSpPr>
          <p:cNvPr id="5" name="Rectangle 4"/>
          <p:cNvSpPr/>
          <p:nvPr/>
        </p:nvSpPr>
        <p:spPr>
          <a:xfrm>
            <a:off x="1000865" y="1675864"/>
            <a:ext cx="6668666" cy="3385542"/>
          </a:xfrm>
          <a:prstGeom prst="rect">
            <a:avLst/>
          </a:prstGeom>
        </p:spPr>
        <p:txBody>
          <a:bodyPr wrap="square">
            <a:spAutoFit/>
          </a:bodyPr>
          <a:lstStyle/>
          <a:p>
            <a:r>
              <a:rPr lang="en-AU" sz="2400" b="1" dirty="0">
                <a:solidFill>
                  <a:srgbClr val="009900"/>
                </a:solidFill>
              </a:rPr>
              <a:t>Membership </a:t>
            </a:r>
          </a:p>
          <a:p>
            <a:pPr>
              <a:spcBef>
                <a:spcPts val="1800"/>
              </a:spcBef>
            </a:pPr>
            <a:r>
              <a:rPr lang="en-AU" sz="2000" dirty="0"/>
              <a:t>BPW Australia welcomes as members women in paid and voluntary work, including women who used to work and women who aspire to work</a:t>
            </a:r>
          </a:p>
          <a:p>
            <a:pPr>
              <a:spcBef>
                <a:spcPts val="1800"/>
              </a:spcBef>
            </a:pPr>
            <a:r>
              <a:rPr lang="en-AU" sz="2000" dirty="0"/>
              <a:t>BPW membership includes employers and employees, corporate women and small business women, women in professions and trades, and from the non-profit and government sectors</a:t>
            </a:r>
          </a:p>
          <a:p>
            <a:pPr lvl="0" algn="just"/>
            <a:endParaRPr lang="en-IE" sz="2000" dirty="0"/>
          </a:p>
        </p:txBody>
      </p:sp>
    </p:spTree>
    <p:extLst>
      <p:ext uri="{BB962C8B-B14F-4D97-AF65-F5344CB8AC3E}">
        <p14:creationId xmlns:p14="http://schemas.microsoft.com/office/powerpoint/2010/main" val="4091331929"/>
      </p:ext>
    </p:extLst>
  </p:cSld>
  <p:clrMapOvr>
    <a:masterClrMapping/>
  </p:clrMapOvr>
  <p:transition spd="slow"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Australia </a:t>
            </a:r>
          </a:p>
        </p:txBody>
      </p:sp>
      <p:sp>
        <p:nvSpPr>
          <p:cNvPr id="5" name="Rectangle 4"/>
          <p:cNvSpPr/>
          <p:nvPr/>
        </p:nvSpPr>
        <p:spPr>
          <a:xfrm>
            <a:off x="1000864" y="1817638"/>
            <a:ext cx="5114186" cy="3477875"/>
          </a:xfrm>
          <a:prstGeom prst="rect">
            <a:avLst/>
          </a:prstGeom>
        </p:spPr>
        <p:txBody>
          <a:bodyPr wrap="square">
            <a:spAutoFit/>
          </a:bodyPr>
          <a:lstStyle/>
          <a:p>
            <a:pPr marL="342900" lvl="0" indent="-342900">
              <a:buFont typeface="Arial" panose="020B0604020202020204" pitchFamily="34" charset="0"/>
              <a:buChar char="•"/>
            </a:pPr>
            <a:r>
              <a:rPr lang="en-US" sz="2000" dirty="0">
                <a:solidFill>
                  <a:prstClr val="black"/>
                </a:solidFill>
                <a:ea typeface="Times New Roman" pitchFamily="18" charset="0"/>
                <a:cs typeface="Arial" pitchFamily="34" charset="0"/>
              </a:rPr>
              <a:t>is consulted by the Federal Government, and by many national corporations and industries, on policies and laws which impact on women </a:t>
            </a:r>
          </a:p>
          <a:p>
            <a:pPr marL="342900" lvl="0" indent="-342900" algn="just">
              <a:buFont typeface="Arial" panose="020B0604020202020204" pitchFamily="34" charset="0"/>
              <a:buChar char="•"/>
            </a:pPr>
            <a:endParaRPr lang="en-IE" sz="2000" dirty="0">
              <a:solidFill>
                <a:prstClr val="black"/>
              </a:solidFill>
            </a:endParaRPr>
          </a:p>
          <a:p>
            <a:pPr marL="342900" lvl="0" indent="-342900">
              <a:buFont typeface="Arial" panose="020B0604020202020204" pitchFamily="34" charset="0"/>
              <a:buChar char="•"/>
            </a:pPr>
            <a:r>
              <a:rPr lang="en-US" sz="2000" dirty="0">
                <a:solidFill>
                  <a:prstClr val="black"/>
                </a:solidFill>
                <a:ea typeface="Times New Roman" pitchFamily="18" charset="0"/>
                <a:cs typeface="Arial" pitchFamily="34" charset="0"/>
              </a:rPr>
              <a:t>is represented on many consultative bodies at a national level including </a:t>
            </a:r>
            <a:r>
              <a:rPr lang="en-US" sz="2000" dirty="0" err="1">
                <a:solidFill>
                  <a:prstClr val="black"/>
                </a:solidFill>
                <a:ea typeface="Times New Roman" pitchFamily="18" charset="0"/>
                <a:cs typeface="Arial" pitchFamily="34" charset="0"/>
              </a:rPr>
              <a:t>COSBOA</a:t>
            </a:r>
            <a:r>
              <a:rPr lang="en-US" sz="2000" dirty="0">
                <a:solidFill>
                  <a:prstClr val="black"/>
                </a:solidFill>
                <a:ea typeface="Times New Roman" pitchFamily="18" charset="0"/>
                <a:cs typeface="Arial" pitchFamily="34" charset="0"/>
              </a:rPr>
              <a:t> (the Council of Small Business Organisations of Australia) and the Micro-Business Consultative Council</a:t>
            </a:r>
            <a:endParaRPr lang="en-IE" sz="2000" dirty="0">
              <a:solidFill>
                <a:prstClr val="black"/>
              </a:solidFill>
            </a:endParaRPr>
          </a:p>
          <a:p>
            <a:pPr lvl="0" algn="just"/>
            <a:endParaRPr lang="en-IE" sz="20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210" y="2990314"/>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131852"/>
      </p:ext>
    </p:extLst>
  </p:cSld>
  <p:clrMapOvr>
    <a:masterClrMapping/>
  </p:clrMapOvr>
  <p:transition spd="slow" advClick="0" advTm="1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Australia </a:t>
            </a:r>
          </a:p>
        </p:txBody>
      </p:sp>
      <p:sp>
        <p:nvSpPr>
          <p:cNvPr id="5" name="Rectangle 4"/>
          <p:cNvSpPr/>
          <p:nvPr/>
        </p:nvSpPr>
        <p:spPr>
          <a:xfrm>
            <a:off x="1000864" y="1817638"/>
            <a:ext cx="5228486" cy="2862322"/>
          </a:xfrm>
          <a:prstGeom prst="rect">
            <a:avLst/>
          </a:prstGeom>
        </p:spPr>
        <p:txBody>
          <a:bodyPr wrap="square">
            <a:spAutoFit/>
          </a:bodyPr>
          <a:lstStyle/>
          <a:p>
            <a:pPr marL="285750" indent="-285750">
              <a:buFont typeface="Arial" panose="020B0604020202020204" pitchFamily="34" charset="0"/>
              <a:buChar char="•"/>
            </a:pPr>
            <a:r>
              <a:rPr lang="en-AU" sz="2000" dirty="0"/>
              <a:t>leads one of the four women's secretariats, each of which is a national consortium of women's organisations established to represent women's views to the national government </a:t>
            </a:r>
          </a:p>
          <a:p>
            <a:r>
              <a:rPr lang="en-AU" sz="2000" dirty="0"/>
              <a:t> </a:t>
            </a:r>
          </a:p>
          <a:p>
            <a:pPr marL="285750" indent="-285750">
              <a:buFont typeface="Arial" panose="020B0604020202020204" pitchFamily="34" charset="0"/>
              <a:buChar char="•"/>
            </a:pPr>
            <a:r>
              <a:rPr lang="en-AU" sz="2000" dirty="0">
                <a:solidFill>
                  <a:srgbClr val="009900"/>
                </a:solidFill>
              </a:rPr>
              <a:t>economic Security for Women </a:t>
            </a:r>
            <a:r>
              <a:rPr lang="en-AU" sz="2000" dirty="0"/>
              <a:t>(eS4W) conducts research into women's financial independence</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2633166"/>
            <a:ext cx="2529206" cy="123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159115"/>
      </p:ext>
    </p:extLst>
  </p:cSld>
  <p:clrMapOvr>
    <a:masterClrMapping/>
  </p:clrMapOvr>
  <p:transition spd="slow" advClick="0"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Australia </a:t>
            </a:r>
          </a:p>
        </p:txBody>
      </p:sp>
      <p:sp>
        <p:nvSpPr>
          <p:cNvPr id="5" name="Rectangle 4"/>
          <p:cNvSpPr/>
          <p:nvPr/>
        </p:nvSpPr>
        <p:spPr>
          <a:xfrm>
            <a:off x="1000864" y="1817638"/>
            <a:ext cx="7125866" cy="2169825"/>
          </a:xfrm>
          <a:prstGeom prst="rect">
            <a:avLst/>
          </a:prstGeom>
        </p:spPr>
        <p:txBody>
          <a:bodyPr wrap="square">
            <a:spAutoFit/>
          </a:bodyPr>
          <a:lstStyle/>
          <a:p>
            <a:pPr marL="342900" lvl="0" indent="-342900" algn="just">
              <a:spcBef>
                <a:spcPts val="1800"/>
              </a:spcBef>
              <a:buFont typeface="Arial" panose="020B0604020202020204" pitchFamily="34" charset="0"/>
              <a:buChar char="•"/>
            </a:pPr>
            <a:r>
              <a:rPr lang="en-US" sz="2000" dirty="0">
                <a:solidFill>
                  <a:prstClr val="black"/>
                </a:solidFill>
                <a:ea typeface="Times New Roman" pitchFamily="18" charset="0"/>
                <a:cs typeface="Arial" pitchFamily="34" charset="0"/>
              </a:rPr>
              <a:t>has been invited to join Australian government delegations to international UN and APEC meetings </a:t>
            </a:r>
          </a:p>
          <a:p>
            <a:pPr marL="342900" lvl="0" indent="-342900" algn="just">
              <a:spcBef>
                <a:spcPts val="1800"/>
              </a:spcBef>
              <a:buFont typeface="Arial" panose="020B0604020202020204" pitchFamily="34" charset="0"/>
              <a:buChar char="•"/>
            </a:pPr>
            <a:r>
              <a:rPr lang="en-US" sz="2000" dirty="0">
                <a:solidFill>
                  <a:prstClr val="black"/>
                </a:solidFill>
                <a:ea typeface="Times New Roman" pitchFamily="18" charset="0"/>
                <a:cs typeface="Arial" pitchFamily="34" charset="0"/>
              </a:rPr>
              <a:t>represents Australian women in the BPW International delegation to the United Nations C</a:t>
            </a:r>
            <a:r>
              <a:rPr lang="en-AU" sz="2000" dirty="0" err="1">
                <a:solidFill>
                  <a:prstClr val="black"/>
                </a:solidFill>
                <a:ea typeface="Times New Roman" pitchFamily="18" charset="0"/>
                <a:cs typeface="Arial" pitchFamily="34" charset="0"/>
              </a:rPr>
              <a:t>ommission</a:t>
            </a:r>
            <a:r>
              <a:rPr lang="en-AU" sz="2000" dirty="0">
                <a:solidFill>
                  <a:prstClr val="black"/>
                </a:solidFill>
                <a:ea typeface="Times New Roman" pitchFamily="18" charset="0"/>
                <a:cs typeface="Arial" pitchFamily="34" charset="0"/>
              </a:rPr>
              <a:t> on the Status of Women</a:t>
            </a:r>
            <a:r>
              <a:rPr lang="en-US" sz="2000" dirty="0">
                <a:solidFill>
                  <a:prstClr val="black"/>
                </a:solidFill>
                <a:ea typeface="Times New Roman" pitchFamily="18" charset="0"/>
                <a:cs typeface="Arial" pitchFamily="34" charset="0"/>
              </a:rPr>
              <a:t> </a:t>
            </a:r>
            <a:endParaRPr lang="en-IE" sz="2000" dirty="0">
              <a:solidFill>
                <a:prstClr val="black"/>
              </a:solidFill>
            </a:endParaRPr>
          </a:p>
          <a:p>
            <a:pPr lvl="0" algn="just"/>
            <a:endParaRPr lang="en-IE" sz="2000" dirty="0"/>
          </a:p>
        </p:txBody>
      </p:sp>
      <p:pic>
        <p:nvPicPr>
          <p:cNvPr id="6" name="Picture 5">
            <a:extLst>
              <a:ext uri="{FF2B5EF4-FFF2-40B4-BE49-F238E27FC236}">
                <a16:creationId xmlns:a16="http://schemas.microsoft.com/office/drawing/2014/main" id="{06F090A3-4CC6-4E66-A45D-AB1A366C2CBD}"/>
              </a:ext>
            </a:extLst>
          </p:cNvPr>
          <p:cNvPicPr>
            <a:picLocks noChangeAspect="1"/>
          </p:cNvPicPr>
          <p:nvPr/>
        </p:nvPicPr>
        <p:blipFill>
          <a:blip r:embed="rId2"/>
          <a:stretch>
            <a:fillRect/>
          </a:stretch>
        </p:blipFill>
        <p:spPr>
          <a:xfrm>
            <a:off x="1333500" y="3816460"/>
            <a:ext cx="6477000" cy="1181100"/>
          </a:xfrm>
          <a:prstGeom prst="rect">
            <a:avLst/>
          </a:prstGeom>
        </p:spPr>
      </p:pic>
    </p:spTree>
    <p:extLst>
      <p:ext uri="{BB962C8B-B14F-4D97-AF65-F5344CB8AC3E}">
        <p14:creationId xmlns:p14="http://schemas.microsoft.com/office/powerpoint/2010/main" val="2236296636"/>
      </p:ext>
    </p:extLst>
  </p:cSld>
  <p:clrMapOvr>
    <a:masterClrMapping/>
  </p:clrMapOvr>
  <p:transition spd="slow" advClick="0"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84775"/>
          </a:xfrm>
          <a:prstGeom prst="rect">
            <a:avLst/>
          </a:prstGeom>
        </p:spPr>
        <p:txBody>
          <a:bodyPr wrap="square">
            <a:spAutoFit/>
          </a:bodyPr>
          <a:lstStyle/>
          <a:p>
            <a:r>
              <a:rPr lang="en-AU" sz="3200" b="1" dirty="0">
                <a:solidFill>
                  <a:srgbClr val="7030A0"/>
                </a:solidFill>
              </a:rPr>
              <a:t>BPW Adelaide </a:t>
            </a:r>
          </a:p>
        </p:txBody>
      </p:sp>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6459" y="2235948"/>
            <a:ext cx="2393509" cy="183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85850" y="2235948"/>
            <a:ext cx="4377690" cy="2246769"/>
          </a:xfrm>
          <a:prstGeom prst="rect">
            <a:avLst/>
          </a:prstGeom>
          <a:noFill/>
        </p:spPr>
        <p:txBody>
          <a:bodyPr wrap="square" rtlCol="0">
            <a:spAutoFit/>
          </a:bodyPr>
          <a:lstStyle/>
          <a:p>
            <a:r>
              <a:rPr lang="en-AU" sz="2000" b="1" dirty="0">
                <a:solidFill>
                  <a:srgbClr val="009900"/>
                </a:solidFill>
              </a:rPr>
              <a:t>BPW Adelaide </a:t>
            </a:r>
          </a:p>
          <a:p>
            <a:r>
              <a:rPr lang="en-AU" sz="2000" i="1" dirty="0"/>
              <a:t>advocates for women </a:t>
            </a:r>
          </a:p>
          <a:p>
            <a:r>
              <a:rPr lang="en-AU" sz="2000" i="1" dirty="0"/>
              <a:t>and </a:t>
            </a:r>
          </a:p>
          <a:p>
            <a:r>
              <a:rPr lang="en-AU" sz="2000" i="1" dirty="0"/>
              <a:t>develops leadership through building women's competence, capacity and confidence in their personal and professional arenas</a:t>
            </a:r>
            <a:endParaRPr lang="en-AU" sz="2000" dirty="0"/>
          </a:p>
        </p:txBody>
      </p:sp>
    </p:spTree>
    <p:extLst>
      <p:ext uri="{BB962C8B-B14F-4D97-AF65-F5344CB8AC3E}">
        <p14:creationId xmlns:p14="http://schemas.microsoft.com/office/powerpoint/2010/main" val="832299925"/>
      </p:ext>
    </p:extLst>
  </p:cSld>
  <p:clrMapOvr>
    <a:masterClrMapping/>
  </p:clrMapOvr>
  <p:transition spd="slow" advClick="0"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Adelaide </a:t>
            </a:r>
          </a:p>
        </p:txBody>
      </p:sp>
      <p:sp>
        <p:nvSpPr>
          <p:cNvPr id="6" name="TextBox 5"/>
          <p:cNvSpPr txBox="1"/>
          <p:nvPr/>
        </p:nvSpPr>
        <p:spPr>
          <a:xfrm>
            <a:off x="1085850" y="1835898"/>
            <a:ext cx="6263640" cy="3170099"/>
          </a:xfrm>
          <a:prstGeom prst="rect">
            <a:avLst/>
          </a:prstGeom>
          <a:noFill/>
        </p:spPr>
        <p:txBody>
          <a:bodyPr wrap="square" rtlCol="0">
            <a:spAutoFit/>
          </a:bodyPr>
          <a:lstStyle/>
          <a:p>
            <a:r>
              <a:rPr lang="en-AU" sz="2000" dirty="0"/>
              <a:t>Established 1952, still going strong</a:t>
            </a:r>
          </a:p>
          <a:p>
            <a:endParaRPr lang="en-AU" sz="2000" dirty="0"/>
          </a:p>
          <a:p>
            <a:r>
              <a:rPr lang="en-AU" sz="2000" dirty="0"/>
              <a:t>Fostered BPW clubs around South Australia</a:t>
            </a:r>
          </a:p>
          <a:p>
            <a:endParaRPr lang="en-AU" sz="2000" dirty="0"/>
          </a:p>
          <a:p>
            <a:r>
              <a:rPr lang="en-AU" sz="2000" dirty="0"/>
              <a:t>Has a long history of effective advocacy, community leadership and representing working women </a:t>
            </a:r>
          </a:p>
          <a:p>
            <a:endParaRPr lang="en-AU" sz="2000" dirty="0"/>
          </a:p>
          <a:p>
            <a:r>
              <a:rPr lang="en-AU" sz="2000" dirty="0"/>
              <a:t>Members have served BPW at state, national and international levels  </a:t>
            </a:r>
          </a:p>
          <a:p>
            <a:endParaRPr lang="en-AU" sz="2000" dirty="0"/>
          </a:p>
        </p:txBody>
      </p:sp>
    </p:spTree>
    <p:extLst>
      <p:ext uri="{BB962C8B-B14F-4D97-AF65-F5344CB8AC3E}">
        <p14:creationId xmlns:p14="http://schemas.microsoft.com/office/powerpoint/2010/main" val="3159408604"/>
      </p:ext>
    </p:extLst>
  </p:cSld>
  <p:clrMapOvr>
    <a:masterClrMapping/>
  </p:clrMapOvr>
  <p:transition spd="slow"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974" y="837235"/>
            <a:ext cx="4125232" cy="821572"/>
          </a:xfrm>
          <a:prstGeom prst="rect">
            <a:avLst/>
          </a:prstGeom>
          <a:noFill/>
        </p:spPr>
        <p:txBody>
          <a:bodyPr wrap="none" rtlCol="0">
            <a:spAutoFit/>
          </a:bodyPr>
          <a:lstStyle/>
          <a:p>
            <a:pPr algn="ctr">
              <a:lnSpc>
                <a:spcPct val="150000"/>
              </a:lnSpc>
            </a:pPr>
            <a:r>
              <a:rPr lang="en-AU" sz="3600" dirty="0">
                <a:solidFill>
                  <a:srgbClr val="7030A0"/>
                </a:solidFill>
              </a:rPr>
              <a:t>BPW Australia Aims</a:t>
            </a:r>
          </a:p>
        </p:txBody>
      </p:sp>
      <p:sp>
        <p:nvSpPr>
          <p:cNvPr id="3" name="TextBox 2"/>
          <p:cNvSpPr txBox="1"/>
          <p:nvPr/>
        </p:nvSpPr>
        <p:spPr>
          <a:xfrm>
            <a:off x="913629" y="2308304"/>
            <a:ext cx="6623732" cy="1384995"/>
          </a:xfrm>
          <a:prstGeom prst="rect">
            <a:avLst/>
          </a:prstGeom>
          <a:noFill/>
        </p:spPr>
        <p:txBody>
          <a:bodyPr wrap="square" rtlCol="0">
            <a:spAutoFit/>
          </a:bodyPr>
          <a:lstStyle/>
          <a:p>
            <a:pPr algn="ctr">
              <a:lnSpc>
                <a:spcPct val="150000"/>
              </a:lnSpc>
            </a:pPr>
            <a:r>
              <a:rPr lang="en-AU" sz="2800" i="1" dirty="0"/>
              <a:t>To unite business, professional and </a:t>
            </a:r>
          </a:p>
          <a:p>
            <a:pPr algn="ctr">
              <a:lnSpc>
                <a:spcPct val="150000"/>
              </a:lnSpc>
            </a:pPr>
            <a:r>
              <a:rPr lang="en-AU" sz="2800" i="1" dirty="0"/>
              <a:t>other working women across Australia</a:t>
            </a:r>
            <a:endParaRPr lang="en-AU" sz="2800" dirty="0"/>
          </a:p>
        </p:txBody>
      </p:sp>
      <p:grpSp>
        <p:nvGrpSpPr>
          <p:cNvPr id="10" name="Group 9"/>
          <p:cNvGrpSpPr/>
          <p:nvPr/>
        </p:nvGrpSpPr>
        <p:grpSpPr>
          <a:xfrm>
            <a:off x="154547" y="4277947"/>
            <a:ext cx="7344176" cy="1208453"/>
            <a:chOff x="77275" y="5059480"/>
            <a:chExt cx="9792234" cy="1772762"/>
          </a:xfrm>
        </p:grpSpPr>
        <p:pic>
          <p:nvPicPr>
            <p:cNvPr id="11269" name="Picture 3"/>
            <p:cNvPicPr>
              <a:picLocks noChangeAspect="1"/>
            </p:cNvPicPr>
            <p:nvPr/>
          </p:nvPicPr>
          <p:blipFill>
            <a:blip r:embed="rId2" cstate="print"/>
            <a:srcRect l="11739" t="31915" r="10497" b="46242"/>
            <a:stretch>
              <a:fillRect/>
            </a:stretch>
          </p:blipFill>
          <p:spPr bwMode="auto">
            <a:xfrm>
              <a:off x="3120981" y="5235436"/>
              <a:ext cx="6748528" cy="1420848"/>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 y="5059480"/>
              <a:ext cx="2515672" cy="1772762"/>
            </a:xfrm>
            <a:prstGeom prst="rect">
              <a:avLst/>
            </a:prstGeom>
          </p:spPr>
        </p:pic>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89" y="4441886"/>
            <a:ext cx="1025544" cy="92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903460"/>
      </p:ext>
    </p:extLst>
  </p:cSld>
  <p:clrMapOvr>
    <a:masterClrMapping/>
  </p:clrMapOvr>
  <p:transition spd="slow" advClick="0"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0" y="1291590"/>
            <a:ext cx="4583430" cy="3851910"/>
          </a:xfrm>
        </p:spPr>
        <p:txBody>
          <a:bodyPr>
            <a:normAutofit fontScale="90000"/>
          </a:bodyPr>
          <a:lstStyle/>
          <a:p>
            <a:r>
              <a:rPr lang="en-AU" sz="2200" b="1" u="sng" dirty="0">
                <a:solidFill>
                  <a:srgbClr val="7030A0"/>
                </a:solidFill>
              </a:rPr>
              <a:t>Dame Nancy Buttfield DBE</a:t>
            </a:r>
            <a:br>
              <a:rPr lang="en-AU" sz="2700" b="1" u="sng" dirty="0">
                <a:solidFill>
                  <a:srgbClr val="7030A0"/>
                </a:solidFill>
              </a:rPr>
            </a:br>
            <a:br>
              <a:rPr lang="en-AU" sz="2000" dirty="0"/>
            </a:br>
            <a:r>
              <a:rPr lang="en-AU" sz="2000" dirty="0"/>
              <a:t>In 1952 Mrs H Kennedy established BPW Adelaide, then called the Business and Professional Women’s Club of Adelaide  </a:t>
            </a:r>
            <a:br>
              <a:rPr lang="en-AU" sz="2000" dirty="0"/>
            </a:br>
            <a:br>
              <a:rPr lang="en-AU" sz="2000" dirty="0"/>
            </a:br>
            <a:r>
              <a:rPr lang="en-AU" sz="2000" dirty="0"/>
              <a:t>In 1954, Nancy Buttfield was elected Club President at the first Annual General Meeting; she was subsequently elected to Parliament </a:t>
            </a:r>
            <a:br>
              <a:rPr lang="en-AU" sz="2000" dirty="0"/>
            </a:br>
            <a:br>
              <a:rPr lang="en-AU" sz="2000" dirty="0"/>
            </a:br>
            <a:r>
              <a:rPr lang="en-AU" sz="2000" dirty="0"/>
              <a:t>In 1972 she was made a Dame Commander of the Order of the British Empire (DBE)</a:t>
            </a: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88670" y="1371917"/>
            <a:ext cx="2628900" cy="3257233"/>
          </a:xfrm>
          <a:prstGeom prst="rect">
            <a:avLst/>
          </a:prstGeom>
        </p:spPr>
      </p:pic>
    </p:spTree>
    <p:extLst>
      <p:ext uri="{BB962C8B-B14F-4D97-AF65-F5344CB8AC3E}">
        <p14:creationId xmlns:p14="http://schemas.microsoft.com/office/powerpoint/2010/main" val="1989161445"/>
      </p:ext>
    </p:extLst>
  </p:cSld>
  <p:clrMapOvr>
    <a:masterClrMapping/>
  </p:clrMapOvr>
  <p:transition spd="slow" advClick="0"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r>
              <a:rPr lang="en-US" sz="2400" b="1" dirty="0">
                <a:solidFill>
                  <a:srgbClr val="7030A0"/>
                </a:solidFill>
              </a:rPr>
              <a:t>BPW Adelaide Members awarded </a:t>
            </a:r>
            <a:br>
              <a:rPr lang="en-US" sz="2400" b="1" dirty="0">
                <a:solidFill>
                  <a:srgbClr val="7030A0"/>
                </a:solidFill>
              </a:rPr>
            </a:br>
            <a:r>
              <a:rPr lang="en-US" sz="2400" b="1" dirty="0">
                <a:solidFill>
                  <a:srgbClr val="009900"/>
                </a:solidFill>
              </a:rPr>
              <a:t>National Australia Day Honours</a:t>
            </a:r>
            <a:br>
              <a:rPr lang="en-AU" sz="2400" dirty="0"/>
            </a:br>
            <a:br>
              <a:rPr lang="en-AU" sz="2400" dirty="0"/>
            </a:br>
            <a:r>
              <a:rPr lang="en-AU" sz="2400" dirty="0"/>
              <a:t>Heather Southcott AM</a:t>
            </a:r>
            <a:br>
              <a:rPr lang="en-AU" sz="2400" dirty="0"/>
            </a:br>
            <a:br>
              <a:rPr lang="en-AU" sz="2400" dirty="0"/>
            </a:br>
            <a:r>
              <a:rPr lang="en-AU" sz="2400" dirty="0"/>
              <a:t>Sheila Evans OAM</a:t>
            </a:r>
            <a:br>
              <a:rPr lang="en-AU" sz="2400" dirty="0"/>
            </a:br>
            <a:br>
              <a:rPr lang="en-AU" sz="2400" dirty="0"/>
            </a:br>
            <a:r>
              <a:rPr lang="en-AU" sz="2400" dirty="0"/>
              <a:t>Glenys Jones OAM</a:t>
            </a:r>
            <a:br>
              <a:rPr lang="en-AU" sz="2400" dirty="0"/>
            </a:br>
            <a:endParaRPr lang="en-AU" sz="24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960" y="576523"/>
            <a:ext cx="1694143" cy="2521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103" y="3429000"/>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8E390062-0ED3-46A2-B623-CE62778CC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93" y="1444648"/>
            <a:ext cx="1843011" cy="2592863"/>
          </a:xfrm>
          <a:prstGeom prst="rect">
            <a:avLst/>
          </a:prstGeom>
        </p:spPr>
      </p:pic>
    </p:spTree>
    <p:extLst>
      <p:ext uri="{BB962C8B-B14F-4D97-AF65-F5344CB8AC3E}">
        <p14:creationId xmlns:p14="http://schemas.microsoft.com/office/powerpoint/2010/main" val="935572668"/>
      </p:ext>
    </p:extLst>
  </p:cSld>
  <p:clrMapOvr>
    <a:masterClrMapping/>
  </p:clrMapOvr>
  <p:transition spd="slow" advClick="0"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9080" y="1234440"/>
            <a:ext cx="4697730" cy="3909060"/>
          </a:xfrm>
        </p:spPr>
        <p:txBody>
          <a:bodyPr>
            <a:normAutofit fontScale="90000"/>
          </a:bodyPr>
          <a:lstStyle/>
          <a:p>
            <a:r>
              <a:rPr lang="en-US" sz="2700" b="1" dirty="0">
                <a:solidFill>
                  <a:srgbClr val="7030A0"/>
                </a:solidFill>
              </a:rPr>
              <a:t>BPW Adelaide Members recognised on the</a:t>
            </a:r>
            <a:br>
              <a:rPr lang="en-US" sz="2700" b="1" dirty="0">
                <a:solidFill>
                  <a:srgbClr val="7030A0"/>
                </a:solidFill>
              </a:rPr>
            </a:br>
            <a:r>
              <a:rPr lang="en-US" sz="2700" b="1" dirty="0">
                <a:solidFill>
                  <a:srgbClr val="009900"/>
                </a:solidFill>
              </a:rPr>
              <a:t>SA Women’s Honour Roll</a:t>
            </a:r>
            <a:br>
              <a:rPr lang="en-AU" sz="2400" dirty="0">
                <a:solidFill>
                  <a:srgbClr val="009900"/>
                </a:solidFill>
              </a:rPr>
            </a:br>
            <a:br>
              <a:rPr lang="en-AU" sz="2400" dirty="0"/>
            </a:br>
            <a:r>
              <a:rPr lang="en-AU" sz="2200" dirty="0"/>
              <a:t>Julie Menadue 		 2008</a:t>
            </a:r>
            <a:br>
              <a:rPr lang="en-AU" sz="2200" dirty="0"/>
            </a:br>
            <a:br>
              <a:rPr lang="en-AU" sz="2200" dirty="0"/>
            </a:br>
            <a:r>
              <a:rPr lang="en-AU" sz="2200" dirty="0"/>
              <a:t>Heather Southcott AM 	 2013</a:t>
            </a:r>
            <a:br>
              <a:rPr lang="en-AU" sz="2200" dirty="0"/>
            </a:br>
            <a:br>
              <a:rPr lang="en-AU" sz="2200" dirty="0"/>
            </a:br>
            <a:r>
              <a:rPr lang="en-AU" sz="2200" dirty="0"/>
              <a:t>Sheila Evans OAM  	 2015</a:t>
            </a:r>
            <a:br>
              <a:rPr lang="en-AU" sz="2200" dirty="0"/>
            </a:br>
            <a:br>
              <a:rPr lang="en-AU" sz="2200" dirty="0"/>
            </a:br>
            <a:r>
              <a:rPr lang="en-AU" sz="2200" dirty="0"/>
              <a:t>Gillian Lewis 		 2015</a:t>
            </a:r>
            <a:br>
              <a:rPr lang="en-AU" sz="2200" dirty="0"/>
            </a:br>
            <a:endParaRPr lang="en-AU" sz="24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3997" y="1308043"/>
            <a:ext cx="1417624" cy="210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961" y="3646965"/>
            <a:ext cx="1633697" cy="16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673" y="3646965"/>
            <a:ext cx="1286261" cy="159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7CDF10C7-19F0-4395-8288-50EA561775C7}"/>
              </a:ext>
            </a:extLst>
          </p:cNvPr>
          <p:cNvPicPr>
            <a:picLocks noChangeAspect="1"/>
          </p:cNvPicPr>
          <p:nvPr/>
        </p:nvPicPr>
        <p:blipFill>
          <a:blip r:embed="rId5"/>
          <a:stretch>
            <a:fillRect/>
          </a:stretch>
        </p:blipFill>
        <p:spPr>
          <a:xfrm>
            <a:off x="453632" y="1308042"/>
            <a:ext cx="1512329" cy="2109527"/>
          </a:xfrm>
          <a:prstGeom prst="rect">
            <a:avLst/>
          </a:prstGeom>
        </p:spPr>
      </p:pic>
    </p:spTree>
    <p:extLst>
      <p:ext uri="{BB962C8B-B14F-4D97-AF65-F5344CB8AC3E}">
        <p14:creationId xmlns:p14="http://schemas.microsoft.com/office/powerpoint/2010/main" val="2688962281"/>
      </p:ext>
    </p:extLst>
  </p:cSld>
  <p:clrMapOvr>
    <a:masterClrMapping/>
  </p:clrMapOvr>
  <p:transition spd="slow" advClick="0"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320" y="1554480"/>
            <a:ext cx="5246370" cy="3589020"/>
          </a:xfrm>
        </p:spPr>
        <p:txBody>
          <a:bodyPr>
            <a:normAutofit fontScale="90000"/>
          </a:bodyPr>
          <a:lstStyle/>
          <a:p>
            <a:br>
              <a:rPr lang="en-US" sz="2700" b="1" dirty="0">
                <a:solidFill>
                  <a:srgbClr val="7030A0"/>
                </a:solidFill>
              </a:rPr>
            </a:br>
            <a:br>
              <a:rPr lang="en-US" sz="2700" b="1" dirty="0">
                <a:solidFill>
                  <a:srgbClr val="7030A0"/>
                </a:solidFill>
              </a:rPr>
            </a:br>
            <a:r>
              <a:rPr lang="en-US" sz="2700" b="1" dirty="0">
                <a:solidFill>
                  <a:srgbClr val="7030A0"/>
                </a:solidFill>
              </a:rPr>
              <a:t>BPW Adelaide Members recognised with the</a:t>
            </a:r>
            <a:br>
              <a:rPr lang="en-US" sz="2700" b="1" dirty="0">
                <a:solidFill>
                  <a:srgbClr val="7030A0"/>
                </a:solidFill>
              </a:rPr>
            </a:br>
            <a:r>
              <a:rPr lang="en-US" sz="2400" b="1" dirty="0">
                <a:solidFill>
                  <a:srgbClr val="009900"/>
                </a:solidFill>
              </a:rPr>
              <a:t>SA Women hold up Half the Sky Award</a:t>
            </a:r>
            <a:br>
              <a:rPr lang="en-US" sz="2400" b="1" dirty="0"/>
            </a:br>
            <a:br>
              <a:rPr lang="en-US" sz="2400" b="1" dirty="0"/>
            </a:br>
            <a:br>
              <a:rPr lang="en-AU" sz="2400" dirty="0"/>
            </a:br>
            <a:r>
              <a:rPr lang="en-US" sz="2400" u="sng" dirty="0"/>
              <a:t>Katrine Hildyard</a:t>
            </a:r>
            <a:r>
              <a:rPr lang="en-US" sz="2400" dirty="0"/>
              <a:t>	2012</a:t>
            </a:r>
            <a:br>
              <a:rPr lang="en-US" sz="2400" dirty="0"/>
            </a:br>
            <a:br>
              <a:rPr lang="en-US" sz="2400" dirty="0"/>
            </a:br>
            <a:r>
              <a:rPr lang="en-US" sz="2400" dirty="0"/>
              <a:t>Katrine was recognised for her work on </a:t>
            </a:r>
            <a:r>
              <a:rPr lang="en-AU" sz="2400" dirty="0"/>
              <a:t>the Australian Services Union’s community sector equal pay campaign</a:t>
            </a:r>
            <a:br>
              <a:rPr lang="en-US" sz="2400" dirty="0"/>
            </a:br>
            <a:r>
              <a:rPr lang="en-US" sz="2400" dirty="0"/>
              <a:t>	</a:t>
            </a:r>
            <a:endParaRPr lang="en-AU" sz="24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0590" y="1154431"/>
            <a:ext cx="2191638" cy="329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8758298"/>
      </p:ext>
    </p:extLst>
  </p:cSld>
  <p:clrMapOvr>
    <a:masterClrMapping/>
  </p:clrMapOvr>
  <p:transition spd="slow" advClick="0" advTm="1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0470" y="1291590"/>
            <a:ext cx="5177790" cy="3851910"/>
          </a:xfrm>
        </p:spPr>
        <p:txBody>
          <a:bodyPr>
            <a:normAutofit fontScale="90000"/>
          </a:bodyPr>
          <a:lstStyle/>
          <a:p>
            <a:r>
              <a:rPr lang="en-US" sz="2400" b="1" dirty="0">
                <a:solidFill>
                  <a:srgbClr val="7030A0"/>
                </a:solidFill>
              </a:rPr>
              <a:t>BPW Adelaide Members </a:t>
            </a:r>
            <a:br>
              <a:rPr lang="en-US" sz="2400" b="1" dirty="0">
                <a:solidFill>
                  <a:srgbClr val="7030A0"/>
                </a:solidFill>
              </a:rPr>
            </a:br>
            <a:r>
              <a:rPr lang="en-US" sz="2400" b="1" dirty="0">
                <a:solidFill>
                  <a:srgbClr val="7030A0"/>
                </a:solidFill>
              </a:rPr>
              <a:t>elected to the </a:t>
            </a:r>
            <a:br>
              <a:rPr lang="en-US" sz="2400" b="1" dirty="0">
                <a:solidFill>
                  <a:srgbClr val="7030A0"/>
                </a:solidFill>
              </a:rPr>
            </a:br>
            <a:r>
              <a:rPr lang="en-US" sz="2400" b="1" dirty="0">
                <a:solidFill>
                  <a:srgbClr val="009900"/>
                </a:solidFill>
              </a:rPr>
              <a:t>Australian Parliament </a:t>
            </a:r>
            <a:br>
              <a:rPr lang="en-US" sz="2400" b="1" dirty="0">
                <a:solidFill>
                  <a:srgbClr val="009900"/>
                </a:solidFill>
              </a:rPr>
            </a:br>
            <a:br>
              <a:rPr lang="en-US" sz="2400" b="1" dirty="0">
                <a:solidFill>
                  <a:srgbClr val="009900"/>
                </a:solidFill>
              </a:rPr>
            </a:br>
            <a:r>
              <a:rPr lang="en-AU" sz="2700" u="sng" dirty="0"/>
              <a:t>Senator Dame Nancy </a:t>
            </a:r>
            <a:r>
              <a:rPr lang="en-AU" sz="2700" u="sng" dirty="0" err="1"/>
              <a:t>Buttfield</a:t>
            </a:r>
            <a:r>
              <a:rPr lang="en-AU" sz="2700" u="sng" dirty="0"/>
              <a:t> DBE</a:t>
            </a:r>
            <a:br>
              <a:rPr lang="en-AU" sz="2700" b="1" u="sng" dirty="0"/>
            </a:br>
            <a:br>
              <a:rPr lang="en-AU" sz="2000" dirty="0"/>
            </a:br>
            <a:r>
              <a:rPr lang="en-AU" sz="2200" dirty="0"/>
              <a:t>In 1995, Nancy became the first woman to serve as a South Australian Senator</a:t>
            </a:r>
            <a:br>
              <a:rPr lang="en-AU" sz="2200" dirty="0"/>
            </a:br>
            <a:r>
              <a:rPr lang="en-AU" sz="2200" dirty="0"/>
              <a:t>  </a:t>
            </a:r>
            <a:br>
              <a:rPr lang="en-AU" sz="2200" dirty="0"/>
            </a:br>
            <a:r>
              <a:rPr lang="en-AU" sz="2200" dirty="0"/>
              <a:t>In 1972 she was made a Dame Commander of the Order of the British Empire (DBE)</a:t>
            </a:r>
            <a:br>
              <a:rPr lang="en-AU" sz="22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88670" y="1371917"/>
            <a:ext cx="2628900" cy="3257233"/>
          </a:xfrm>
          <a:prstGeom prst="rect">
            <a:avLst/>
          </a:prstGeom>
        </p:spPr>
      </p:pic>
    </p:spTree>
    <p:extLst>
      <p:ext uri="{BB962C8B-B14F-4D97-AF65-F5344CB8AC3E}">
        <p14:creationId xmlns:p14="http://schemas.microsoft.com/office/powerpoint/2010/main" val="2319091"/>
      </p:ext>
    </p:extLst>
  </p:cSld>
  <p:clrMapOvr>
    <a:masterClrMapping/>
  </p:clrMapOvr>
  <p:transition spd="slow" advClick="0"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0490" y="1165860"/>
            <a:ext cx="4846320" cy="3977640"/>
          </a:xfrm>
        </p:spPr>
        <p:txBody>
          <a:bodyPr>
            <a:normAutofit fontScale="90000"/>
          </a:bodyPr>
          <a:lstStyle/>
          <a:p>
            <a:r>
              <a:rPr lang="en-US" sz="2700" b="1" dirty="0">
                <a:solidFill>
                  <a:srgbClr val="7030A0"/>
                </a:solidFill>
              </a:rPr>
              <a:t>BPW Adelaide Members </a:t>
            </a:r>
            <a:br>
              <a:rPr lang="en-US" sz="2700" b="1" dirty="0">
                <a:solidFill>
                  <a:srgbClr val="7030A0"/>
                </a:solidFill>
              </a:rPr>
            </a:br>
            <a:r>
              <a:rPr lang="en-US" sz="2700" b="1" dirty="0">
                <a:solidFill>
                  <a:srgbClr val="7030A0"/>
                </a:solidFill>
              </a:rPr>
              <a:t>elected to the </a:t>
            </a:r>
            <a:br>
              <a:rPr lang="en-US" sz="2700" b="1" dirty="0">
                <a:solidFill>
                  <a:srgbClr val="7030A0"/>
                </a:solidFill>
              </a:rPr>
            </a:br>
            <a:r>
              <a:rPr lang="en-US" sz="2700" b="1" dirty="0">
                <a:solidFill>
                  <a:srgbClr val="009900"/>
                </a:solidFill>
              </a:rPr>
              <a:t>South Australian Parliament</a:t>
            </a:r>
            <a:br>
              <a:rPr lang="en-US" sz="2000" b="1" dirty="0">
                <a:solidFill>
                  <a:srgbClr val="7030A0"/>
                </a:solidFill>
              </a:rPr>
            </a:br>
            <a:br>
              <a:rPr lang="en-US" sz="2000" b="1" dirty="0">
                <a:solidFill>
                  <a:srgbClr val="7030A0"/>
                </a:solidFill>
              </a:rPr>
            </a:br>
            <a:r>
              <a:rPr lang="en-AU" sz="2700" u="sng" dirty="0"/>
              <a:t>Heather Southcott AM</a:t>
            </a:r>
            <a:br>
              <a:rPr lang="en-AU" sz="2700" u="sng" dirty="0"/>
            </a:br>
            <a:br>
              <a:rPr lang="en-AU" sz="2000" dirty="0"/>
            </a:br>
            <a:r>
              <a:rPr lang="en-AU" sz="2200" dirty="0"/>
              <a:t>elected representative for Mitcham in 1982</a:t>
            </a:r>
            <a:br>
              <a:rPr lang="en-AU" sz="2200" dirty="0"/>
            </a:br>
            <a:br>
              <a:rPr lang="en-AU" sz="2200" dirty="0"/>
            </a:br>
            <a:r>
              <a:rPr lang="en-AU" sz="2200" dirty="0"/>
              <a:t>as National Leader of the Australian Democrats, was the first woman in South Australia to lead a political party</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082" y="1686382"/>
            <a:ext cx="2206397" cy="3285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89271"/>
      </p:ext>
    </p:extLst>
  </p:cSld>
  <p:clrMapOvr>
    <a:masterClrMapping/>
  </p:clrMapOvr>
  <p:transition spd="slow" advClick="0"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030" y="1384554"/>
            <a:ext cx="5063490" cy="3851910"/>
          </a:xfrm>
        </p:spPr>
        <p:txBody>
          <a:bodyPr>
            <a:normAutofit fontScale="90000"/>
          </a:bodyPr>
          <a:lstStyle/>
          <a:p>
            <a:br>
              <a:rPr lang="en-AU" sz="2000" dirty="0"/>
            </a:br>
            <a:r>
              <a:rPr lang="en-US" sz="2700" b="1" dirty="0">
                <a:solidFill>
                  <a:srgbClr val="7030A0"/>
                </a:solidFill>
              </a:rPr>
              <a:t>BPW Adelaide Members </a:t>
            </a:r>
            <a:br>
              <a:rPr lang="en-US" sz="2700" b="1" dirty="0">
                <a:solidFill>
                  <a:srgbClr val="7030A0"/>
                </a:solidFill>
              </a:rPr>
            </a:br>
            <a:r>
              <a:rPr lang="en-US" sz="2700" b="1" dirty="0">
                <a:solidFill>
                  <a:srgbClr val="7030A0"/>
                </a:solidFill>
              </a:rPr>
              <a:t>elected to the </a:t>
            </a:r>
            <a:br>
              <a:rPr lang="en-US" sz="2700" b="1" dirty="0">
                <a:solidFill>
                  <a:srgbClr val="7030A0"/>
                </a:solidFill>
              </a:rPr>
            </a:br>
            <a:r>
              <a:rPr lang="en-US" sz="2700" b="1" dirty="0">
                <a:solidFill>
                  <a:srgbClr val="009900"/>
                </a:solidFill>
              </a:rPr>
              <a:t>South Australian Parliament</a:t>
            </a:r>
            <a:br>
              <a:rPr lang="en-US" sz="2000" b="1" dirty="0">
                <a:solidFill>
                  <a:srgbClr val="7030A0"/>
                </a:solidFill>
              </a:rPr>
            </a:br>
            <a:br>
              <a:rPr lang="en-AU" sz="1800" dirty="0">
                <a:solidFill>
                  <a:srgbClr val="009900"/>
                </a:solidFill>
              </a:rPr>
            </a:br>
            <a:r>
              <a:rPr lang="en-AU" sz="2700" u="sng" dirty="0"/>
              <a:t>The Hon Michelle Lensink MLC</a:t>
            </a:r>
            <a:br>
              <a:rPr lang="en-AU" sz="2000" u="sng" dirty="0"/>
            </a:br>
            <a:br>
              <a:rPr lang="en-AU" sz="2000" dirty="0"/>
            </a:br>
            <a:r>
              <a:rPr lang="en-AU" sz="2200" dirty="0"/>
              <a:t>elected to the Legislative Council in 2003</a:t>
            </a:r>
            <a:br>
              <a:rPr lang="en-AU" sz="2200" dirty="0"/>
            </a:br>
            <a:br>
              <a:rPr lang="en-AU" sz="2200" dirty="0"/>
            </a:br>
            <a:r>
              <a:rPr lang="en-AU" sz="2200" dirty="0"/>
              <a:t>Minister for Human Services, Minister for the Status of Women and Deputy Liberal Leader in the Legislative Council</a:t>
            </a:r>
            <a:br>
              <a:rPr lang="en-AU" sz="2000" dirty="0"/>
            </a:br>
            <a:br>
              <a:rPr lang="en-AU" sz="2200" dirty="0"/>
            </a:br>
            <a:r>
              <a:rPr lang="en-AU" sz="2200" dirty="0"/>
              <a:t>and a continuing member of BPW Adelaide</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 y="1412558"/>
            <a:ext cx="2722518" cy="328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210025"/>
      </p:ext>
    </p:extLst>
  </p:cSld>
  <p:clrMapOvr>
    <a:masterClrMapping/>
  </p:clrMapOvr>
  <p:transition spd="slow" advClick="0" advTm="1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10" y="1384554"/>
            <a:ext cx="4834890" cy="3851910"/>
          </a:xfrm>
        </p:spPr>
        <p:txBody>
          <a:bodyPr>
            <a:normAutofit fontScale="90000"/>
          </a:bodyPr>
          <a:lstStyle/>
          <a:p>
            <a:br>
              <a:rPr lang="en-AU" sz="2000" dirty="0"/>
            </a:br>
            <a:r>
              <a:rPr lang="en-US" sz="2700" b="1" dirty="0">
                <a:solidFill>
                  <a:srgbClr val="7030A0"/>
                </a:solidFill>
              </a:rPr>
              <a:t>BPW Adelaide Members </a:t>
            </a:r>
            <a:br>
              <a:rPr lang="en-US" sz="2700" b="1" dirty="0">
                <a:solidFill>
                  <a:srgbClr val="7030A0"/>
                </a:solidFill>
              </a:rPr>
            </a:br>
            <a:r>
              <a:rPr lang="en-US" sz="2700" b="1" dirty="0">
                <a:solidFill>
                  <a:srgbClr val="7030A0"/>
                </a:solidFill>
              </a:rPr>
              <a:t>elected to the </a:t>
            </a:r>
            <a:br>
              <a:rPr lang="en-US" sz="2700" b="1" dirty="0">
                <a:solidFill>
                  <a:srgbClr val="7030A0"/>
                </a:solidFill>
              </a:rPr>
            </a:br>
            <a:r>
              <a:rPr lang="en-US" sz="2700" b="1" dirty="0">
                <a:solidFill>
                  <a:srgbClr val="009900"/>
                </a:solidFill>
              </a:rPr>
              <a:t>South Australian Parliament</a:t>
            </a:r>
            <a:br>
              <a:rPr lang="en-US" sz="2700" b="1" dirty="0">
                <a:solidFill>
                  <a:srgbClr val="7030A0"/>
                </a:solidFill>
              </a:rPr>
            </a:br>
            <a:br>
              <a:rPr lang="en-AU" sz="1800" dirty="0">
                <a:solidFill>
                  <a:srgbClr val="009900"/>
                </a:solidFill>
              </a:rPr>
            </a:br>
            <a:br>
              <a:rPr lang="en-AU" sz="1800" dirty="0">
                <a:solidFill>
                  <a:srgbClr val="009900"/>
                </a:solidFill>
              </a:rPr>
            </a:br>
            <a:r>
              <a:rPr lang="en-AU" sz="2700" u="sng" dirty="0"/>
              <a:t>Dr Trish White MP</a:t>
            </a:r>
            <a:br>
              <a:rPr lang="en-AU" sz="2700" u="sng" dirty="0"/>
            </a:br>
            <a:br>
              <a:rPr lang="en-AU" sz="2200" dirty="0"/>
            </a:br>
            <a:r>
              <a:rPr lang="en-AU" sz="2200" dirty="0"/>
              <a:t>elected representative for Taylor in 1994</a:t>
            </a:r>
            <a:br>
              <a:rPr lang="en-AU" sz="2200" dirty="0"/>
            </a:br>
            <a:br>
              <a:rPr lang="en-AU" sz="2200" dirty="0"/>
            </a:br>
            <a:r>
              <a:rPr lang="en-AU" sz="2200" dirty="0"/>
              <a:t>served for 16 years</a:t>
            </a: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1349502"/>
            <a:ext cx="2688456" cy="340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822378"/>
      </p:ext>
    </p:extLst>
  </p:cSld>
  <p:clrMapOvr>
    <a:masterClrMapping/>
  </p:clrMapOvr>
  <p:transition spd="slow" advClick="0" advTm="1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320" y="1554480"/>
            <a:ext cx="5246370" cy="3589020"/>
          </a:xfrm>
        </p:spPr>
        <p:txBody>
          <a:bodyPr>
            <a:normAutofit fontScale="90000"/>
          </a:bodyPr>
          <a:lstStyle/>
          <a:p>
            <a:br>
              <a:rPr lang="en-US" sz="2700" b="1" dirty="0">
                <a:solidFill>
                  <a:srgbClr val="7030A0"/>
                </a:solidFill>
              </a:rPr>
            </a:br>
            <a:br>
              <a:rPr lang="en-US" sz="2700" b="1" dirty="0">
                <a:solidFill>
                  <a:srgbClr val="7030A0"/>
                </a:solidFill>
              </a:rPr>
            </a:br>
            <a:br>
              <a:rPr lang="en-US" sz="2700" b="1" dirty="0">
                <a:solidFill>
                  <a:srgbClr val="7030A0"/>
                </a:solidFill>
              </a:rPr>
            </a:br>
            <a:br>
              <a:rPr lang="en-US" sz="2700" b="1" dirty="0">
                <a:solidFill>
                  <a:srgbClr val="7030A0"/>
                </a:solidFill>
              </a:rPr>
            </a:br>
            <a:br>
              <a:rPr lang="en-US" sz="2400" dirty="0"/>
            </a:br>
            <a:r>
              <a:rPr lang="en-US" sz="2700" b="1" dirty="0">
                <a:solidFill>
                  <a:srgbClr val="7030A0"/>
                </a:solidFill>
              </a:rPr>
              <a:t>BPW Adelaide Members </a:t>
            </a:r>
            <a:br>
              <a:rPr lang="en-US" sz="2700" b="1" dirty="0">
                <a:solidFill>
                  <a:srgbClr val="7030A0"/>
                </a:solidFill>
              </a:rPr>
            </a:br>
            <a:r>
              <a:rPr lang="en-US" sz="2700" b="1" dirty="0">
                <a:solidFill>
                  <a:srgbClr val="7030A0"/>
                </a:solidFill>
              </a:rPr>
              <a:t>elected to the </a:t>
            </a:r>
            <a:br>
              <a:rPr lang="en-US" sz="2700" b="1" dirty="0">
                <a:solidFill>
                  <a:srgbClr val="7030A0"/>
                </a:solidFill>
              </a:rPr>
            </a:br>
            <a:r>
              <a:rPr lang="en-US" sz="2700" b="1" dirty="0">
                <a:solidFill>
                  <a:srgbClr val="009900"/>
                </a:solidFill>
              </a:rPr>
              <a:t>South Australian Parliament</a:t>
            </a:r>
            <a:br>
              <a:rPr lang="en-US" sz="2400" b="1" dirty="0"/>
            </a:br>
            <a:br>
              <a:rPr lang="en-US" sz="2400" b="1" dirty="0"/>
            </a:br>
            <a:r>
              <a:rPr lang="en-US" sz="2700" u="sng" dirty="0"/>
              <a:t>Katrine </a:t>
            </a:r>
            <a:r>
              <a:rPr lang="en-US" sz="2700" u="sng" dirty="0" err="1"/>
              <a:t>Hildyard</a:t>
            </a:r>
            <a:r>
              <a:rPr lang="en-US" sz="2700" u="sng" dirty="0"/>
              <a:t> MP</a:t>
            </a:r>
            <a:r>
              <a:rPr lang="en-US" sz="2400" dirty="0"/>
              <a:t>	</a:t>
            </a:r>
            <a:br>
              <a:rPr lang="en-US" sz="2400" dirty="0"/>
            </a:br>
            <a:br>
              <a:rPr lang="en-US" sz="2400" dirty="0"/>
            </a:br>
            <a:r>
              <a:rPr lang="en-US" sz="2200" dirty="0"/>
              <a:t>Katrine Hildyard MP was elected Member for </a:t>
            </a:r>
            <a:r>
              <a:rPr lang="en-US" sz="2200" dirty="0" err="1"/>
              <a:t>Reynell</a:t>
            </a:r>
            <a:r>
              <a:rPr lang="en-US" sz="2200" dirty="0"/>
              <a:t> in the South Australian Parliament in 2014</a:t>
            </a:r>
            <a:br>
              <a:rPr lang="en-US" sz="2200" dirty="0"/>
            </a:br>
            <a:br>
              <a:rPr lang="en-US" sz="2200" dirty="0"/>
            </a:br>
            <a:r>
              <a:rPr lang="en-US" sz="2200" dirty="0"/>
              <a:t>She is currently the Shadow Minister for the Status of Women </a:t>
            </a:r>
            <a:r>
              <a:rPr lang="en-US" sz="2400" dirty="0"/>
              <a:t>	</a:t>
            </a:r>
            <a:endParaRPr lang="en-AU" sz="24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1962150"/>
            <a:ext cx="2160270" cy="2976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9027987"/>
      </p:ext>
    </p:extLst>
  </p:cSld>
  <p:clrMapOvr>
    <a:masterClrMapping/>
  </p:clrMapOvr>
  <p:transition spd="slow" advClick="0" advTm="1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r>
              <a:rPr lang="en-US" sz="2400" b="1" dirty="0">
                <a:solidFill>
                  <a:srgbClr val="7030A0"/>
                </a:solidFill>
              </a:rPr>
              <a:t>BPW Adelaide Members </a:t>
            </a:r>
            <a:br>
              <a:rPr lang="en-US" sz="2400" b="1" dirty="0">
                <a:solidFill>
                  <a:srgbClr val="7030A0"/>
                </a:solidFill>
              </a:rPr>
            </a:br>
            <a:r>
              <a:rPr lang="en-US" sz="2400" b="1" dirty="0">
                <a:solidFill>
                  <a:srgbClr val="7030A0"/>
                </a:solidFill>
              </a:rPr>
              <a:t>standing for election to the </a:t>
            </a:r>
            <a:br>
              <a:rPr lang="en-US" sz="2400" b="1" dirty="0">
                <a:solidFill>
                  <a:srgbClr val="7030A0"/>
                </a:solidFill>
              </a:rPr>
            </a:br>
            <a:r>
              <a:rPr lang="en-US" sz="2400" b="1" dirty="0">
                <a:solidFill>
                  <a:srgbClr val="009900"/>
                </a:solidFill>
              </a:rPr>
              <a:t>South Australian Parliament</a:t>
            </a:r>
            <a:br>
              <a:rPr lang="en-AU" sz="2200" dirty="0"/>
            </a:br>
            <a:br>
              <a:rPr lang="en-AU" sz="2000" dirty="0"/>
            </a:br>
            <a:r>
              <a:rPr lang="en-AU" sz="2400" u="sng" dirty="0"/>
              <a:t>Angela Vaughan</a:t>
            </a:r>
            <a:br>
              <a:rPr lang="en-AU" sz="2400" u="sng" dirty="0"/>
            </a:br>
            <a:br>
              <a:rPr lang="en-AU" sz="2400" u="sng" dirty="0"/>
            </a:br>
            <a:r>
              <a:rPr lang="en-AU" sz="2000" dirty="0"/>
              <a:t>Angela was a candidate for Colton in the 2018 state election</a:t>
            </a:r>
            <a:br>
              <a:rPr lang="en-AU" sz="20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33" y="1548448"/>
            <a:ext cx="2662888" cy="2966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086385"/>
      </p:ext>
    </p:extLst>
  </p:cSld>
  <p:clrMapOvr>
    <a:masterClrMapping/>
  </p:clrMapOvr>
  <p:transition spd="slow"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974" y="837235"/>
            <a:ext cx="4125232" cy="821572"/>
          </a:xfrm>
          <a:prstGeom prst="rect">
            <a:avLst/>
          </a:prstGeom>
          <a:noFill/>
        </p:spPr>
        <p:txBody>
          <a:bodyPr wrap="none" rtlCol="0">
            <a:spAutoFit/>
          </a:bodyPr>
          <a:lstStyle/>
          <a:p>
            <a:pPr algn="ctr">
              <a:lnSpc>
                <a:spcPct val="150000"/>
              </a:lnSpc>
            </a:pPr>
            <a:r>
              <a:rPr lang="en-AU" sz="3600" dirty="0">
                <a:solidFill>
                  <a:srgbClr val="7030A0"/>
                </a:solidFill>
              </a:rPr>
              <a:t>BPW Australia Aims</a:t>
            </a:r>
          </a:p>
        </p:txBody>
      </p:sp>
      <p:sp>
        <p:nvSpPr>
          <p:cNvPr id="3" name="TextBox 2"/>
          <p:cNvSpPr txBox="1"/>
          <p:nvPr/>
        </p:nvSpPr>
        <p:spPr>
          <a:xfrm>
            <a:off x="913628" y="2308304"/>
            <a:ext cx="7281681" cy="1846659"/>
          </a:xfrm>
          <a:prstGeom prst="rect">
            <a:avLst/>
          </a:prstGeom>
          <a:noFill/>
        </p:spPr>
        <p:txBody>
          <a:bodyPr wrap="square" rtlCol="0">
            <a:spAutoFit/>
          </a:bodyPr>
          <a:lstStyle/>
          <a:p>
            <a:r>
              <a:rPr lang="en-AU" sz="2400" b="1" dirty="0">
                <a:solidFill>
                  <a:srgbClr val="92D050"/>
                </a:solidFill>
              </a:rPr>
              <a:t>1.   To work for women's:</a:t>
            </a:r>
          </a:p>
          <a:p>
            <a:pPr marL="914400" lvl="1" indent="-457200">
              <a:spcBef>
                <a:spcPts val="1800"/>
              </a:spcBef>
              <a:buFont typeface="Arial" panose="020B0604020202020204" pitchFamily="34" charset="0"/>
              <a:buChar char="•"/>
            </a:pPr>
            <a:r>
              <a:rPr lang="en-AU" sz="2000" dirty="0"/>
              <a:t>economic independence</a:t>
            </a:r>
          </a:p>
          <a:p>
            <a:pPr marL="914400" lvl="1" indent="-457200">
              <a:spcBef>
                <a:spcPts val="1800"/>
              </a:spcBef>
              <a:buFont typeface="Arial" panose="020B0604020202020204" pitchFamily="34" charset="0"/>
              <a:buChar char="•"/>
            </a:pPr>
            <a:r>
              <a:rPr lang="en-AU" sz="2000" dirty="0"/>
              <a:t>equal opportunity and representation in economic, civil and political life</a:t>
            </a:r>
          </a:p>
        </p:txBody>
      </p:sp>
      <p:grpSp>
        <p:nvGrpSpPr>
          <p:cNvPr id="10" name="Group 9"/>
          <p:cNvGrpSpPr/>
          <p:nvPr/>
        </p:nvGrpSpPr>
        <p:grpSpPr>
          <a:xfrm>
            <a:off x="154547" y="4277947"/>
            <a:ext cx="7344176" cy="1208453"/>
            <a:chOff x="77275" y="5059480"/>
            <a:chExt cx="9792234" cy="1772762"/>
          </a:xfrm>
        </p:grpSpPr>
        <p:pic>
          <p:nvPicPr>
            <p:cNvPr id="11269" name="Picture 3"/>
            <p:cNvPicPr>
              <a:picLocks noChangeAspect="1"/>
            </p:cNvPicPr>
            <p:nvPr/>
          </p:nvPicPr>
          <p:blipFill>
            <a:blip r:embed="rId2" cstate="print"/>
            <a:srcRect l="11739" t="31915" r="10497" b="46242"/>
            <a:stretch>
              <a:fillRect/>
            </a:stretch>
          </p:blipFill>
          <p:spPr bwMode="auto">
            <a:xfrm>
              <a:off x="3120981" y="5235436"/>
              <a:ext cx="6748528" cy="1420848"/>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 y="5059480"/>
              <a:ext cx="2515672" cy="1772762"/>
            </a:xfrm>
            <a:prstGeom prst="rect">
              <a:avLst/>
            </a:prstGeom>
          </p:spPr>
        </p:pic>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89" y="4441886"/>
            <a:ext cx="1025544" cy="92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50746"/>
      </p:ext>
    </p:extLst>
  </p:cSld>
  <p:clrMapOvr>
    <a:masterClrMapping/>
  </p:clrMapOvr>
  <p:transition spd="slow" advClick="0" advTm="1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1910" y="1384554"/>
            <a:ext cx="4647248" cy="3851910"/>
          </a:xfrm>
        </p:spPr>
        <p:txBody>
          <a:bodyPr>
            <a:normAutofit fontScale="90000"/>
          </a:bodyPr>
          <a:lstStyle/>
          <a:p>
            <a:br>
              <a:rPr lang="en-AU" sz="2000" dirty="0"/>
            </a:br>
            <a:r>
              <a:rPr lang="en-US" sz="2700" b="1" dirty="0">
                <a:solidFill>
                  <a:srgbClr val="7030A0"/>
                </a:solidFill>
              </a:rPr>
              <a:t>BPW Adelaide Members </a:t>
            </a:r>
            <a:br>
              <a:rPr lang="en-US" sz="2700" b="1" dirty="0">
                <a:solidFill>
                  <a:srgbClr val="7030A0"/>
                </a:solidFill>
              </a:rPr>
            </a:br>
            <a:r>
              <a:rPr lang="en-US" sz="2700" b="1" dirty="0">
                <a:solidFill>
                  <a:srgbClr val="7030A0"/>
                </a:solidFill>
              </a:rPr>
              <a:t>currently serving on</a:t>
            </a:r>
            <a:br>
              <a:rPr lang="en-US" sz="2700" b="1" dirty="0">
                <a:solidFill>
                  <a:srgbClr val="7030A0"/>
                </a:solidFill>
              </a:rPr>
            </a:br>
            <a:r>
              <a:rPr lang="en-US" sz="2700" b="1" dirty="0">
                <a:solidFill>
                  <a:srgbClr val="009900"/>
                </a:solidFill>
              </a:rPr>
              <a:t>Local Councils</a:t>
            </a:r>
            <a:br>
              <a:rPr lang="en-US" sz="2700" b="1" dirty="0">
                <a:solidFill>
                  <a:srgbClr val="7030A0"/>
                </a:solidFill>
              </a:rPr>
            </a:br>
            <a:br>
              <a:rPr lang="en-AU" sz="1800" dirty="0">
                <a:solidFill>
                  <a:srgbClr val="009900"/>
                </a:solidFill>
              </a:rPr>
            </a:br>
            <a:br>
              <a:rPr lang="en-AU" sz="1800" dirty="0">
                <a:solidFill>
                  <a:srgbClr val="009900"/>
                </a:solidFill>
              </a:rPr>
            </a:br>
            <a:r>
              <a:rPr lang="en-AU" sz="2700" u="sng" dirty="0"/>
              <a:t>Yvonne Todd</a:t>
            </a:r>
            <a:br>
              <a:rPr lang="en-AU" sz="2700" u="sng" dirty="0"/>
            </a:br>
            <a:br>
              <a:rPr lang="en-AU" sz="2700" dirty="0"/>
            </a:br>
            <a:r>
              <a:rPr lang="en-US" sz="2200" dirty="0"/>
              <a:t>Yvonne was elected councillor for Babbage Ward in the City of Mitcham in 2015 and was re-elected in 2018</a:t>
            </a:r>
            <a:br>
              <a:rPr lang="en-AU" sz="22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42073"/>
            <a:ext cx="2831395" cy="3675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822378"/>
      </p:ext>
    </p:extLst>
  </p:cSld>
  <p:clrMapOvr>
    <a:masterClrMapping/>
  </p:clrMapOvr>
  <p:transition spd="slow" advClick="0"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1291590"/>
            <a:ext cx="3424238" cy="3851910"/>
          </a:xfrm>
        </p:spPr>
        <p:txBody>
          <a:bodyPr>
            <a:normAutofit/>
          </a:bodyPr>
          <a:lstStyle/>
          <a:p>
            <a:r>
              <a:rPr lang="en-US" sz="2400" b="1" dirty="0">
                <a:solidFill>
                  <a:srgbClr val="7030A0"/>
                </a:solidFill>
              </a:rPr>
              <a:t>BPW Campaigns</a:t>
            </a:r>
            <a:br>
              <a:rPr lang="en-US" sz="2400" b="1" dirty="0">
                <a:solidFill>
                  <a:srgbClr val="7030A0"/>
                </a:solidFill>
              </a:rPr>
            </a:br>
            <a:br>
              <a:rPr lang="en-US" sz="2400" b="1" dirty="0">
                <a:solidFill>
                  <a:srgbClr val="7030A0"/>
                </a:solidFill>
              </a:rPr>
            </a:br>
            <a:r>
              <a:rPr lang="en-AU" sz="2400" b="1" dirty="0">
                <a:solidFill>
                  <a:srgbClr val="009900"/>
                </a:solidFill>
              </a:rPr>
              <a:t>Pay equity</a:t>
            </a:r>
            <a:r>
              <a:rPr lang="en-AU" sz="2400" dirty="0">
                <a:solidFill>
                  <a:srgbClr val="009900"/>
                </a:solidFill>
              </a:rPr>
              <a:t>: Equal Pay Campaign</a:t>
            </a:r>
            <a:br>
              <a:rPr lang="en-AU" sz="2400" dirty="0">
                <a:solidFill>
                  <a:srgbClr val="009900"/>
                </a:solidFill>
              </a:rPr>
            </a:br>
            <a:br>
              <a:rPr lang="en-AU" sz="2400" dirty="0"/>
            </a:br>
            <a:r>
              <a:rPr lang="en-AU" sz="2000" dirty="0"/>
              <a:t>BPW Adelaide conducts annual events to mark Equal Pay Day</a:t>
            </a:r>
            <a:br>
              <a:rPr lang="en-AU" sz="2000" dirty="0"/>
            </a:br>
            <a:br>
              <a:rPr lang="en-AU" sz="2400" dirty="0"/>
            </a:br>
            <a:r>
              <a:rPr lang="en-AU" sz="2000" dirty="0" err="1">
                <a:hlinkClick r:id="rId2"/>
              </a:rPr>
              <a:t>www.equalpayday.com</a:t>
            </a:r>
            <a:r>
              <a:rPr lang="en-AU" sz="2000" dirty="0"/>
              <a:t>  </a:t>
            </a: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 y="2533650"/>
            <a:ext cx="4100830" cy="272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681" y="445770"/>
            <a:ext cx="1845349" cy="191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2416834"/>
      </p:ext>
    </p:extLst>
  </p:cSld>
  <p:clrMapOvr>
    <a:masterClrMapping/>
  </p:clrMapOvr>
  <p:transition spd="slow" advClick="0"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610" y="1463040"/>
            <a:ext cx="3726180" cy="3851910"/>
          </a:xfrm>
        </p:spPr>
        <p:txBody>
          <a:bodyPr>
            <a:normAutofit fontScale="90000"/>
          </a:bodyPr>
          <a:lstStyle/>
          <a:p>
            <a:r>
              <a:rPr lang="en-AU" sz="2400" b="1" dirty="0">
                <a:solidFill>
                  <a:srgbClr val="009900"/>
                </a:solidFill>
              </a:rPr>
              <a:t>White Ribbon Campaign</a:t>
            </a:r>
            <a:br>
              <a:rPr lang="en-AU" sz="2400" dirty="0"/>
            </a:br>
            <a:br>
              <a:rPr lang="en-AU" sz="2400" dirty="0"/>
            </a:br>
            <a:r>
              <a:rPr lang="en-AU" sz="1800" dirty="0"/>
              <a:t>BPW Adelaide member Gillian Lewis founded the White Ribbon Breakfast Committee in 2008 by bringing women’s organisations together to advocate against DV</a:t>
            </a:r>
            <a:br>
              <a:rPr lang="en-AU" sz="1800" dirty="0"/>
            </a:br>
            <a:br>
              <a:rPr lang="en-AU" sz="1800" dirty="0"/>
            </a:br>
            <a:r>
              <a:rPr lang="en-AU" sz="1800" dirty="0"/>
              <a:t>Gillian has been Co-convenor of the Committee since the first breakfast, and Sheila Evans OAM was a dedicated member of the Committee</a:t>
            </a:r>
            <a:br>
              <a:rPr lang="en-AU" sz="1800" dirty="0"/>
            </a:br>
            <a:br>
              <a:rPr lang="en-AU" sz="1800" dirty="0"/>
            </a:br>
            <a:r>
              <a:rPr lang="en-AU" sz="1800" dirty="0"/>
              <a:t>Gillian and Sheila were recognised by inclusion on the SA Women’s Honour Roll in 2015</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720090" y="1017270"/>
            <a:ext cx="2617470" cy="461665"/>
          </a:xfrm>
          <a:prstGeom prst="rect">
            <a:avLst/>
          </a:prstGeom>
          <a:noFill/>
        </p:spPr>
        <p:txBody>
          <a:bodyPr wrap="square" rtlCol="0">
            <a:spAutoFit/>
          </a:bodyPr>
          <a:lstStyle/>
          <a:p>
            <a:r>
              <a:rPr lang="en-AU" sz="2400" b="1" dirty="0">
                <a:solidFill>
                  <a:srgbClr val="7030A0"/>
                </a:solidFill>
              </a:rPr>
              <a:t>BPW Campaigns</a:t>
            </a:r>
          </a:p>
        </p:txBody>
      </p:sp>
      <p:pic>
        <p:nvPicPr>
          <p:cNvPr id="5" name="Picture 4">
            <a:extLst>
              <a:ext uri="{FF2B5EF4-FFF2-40B4-BE49-F238E27FC236}">
                <a16:creationId xmlns:a16="http://schemas.microsoft.com/office/drawing/2014/main" id="{060CE5A5-10EC-4826-A7D9-5B7A96065B4D}"/>
              </a:ext>
            </a:extLst>
          </p:cNvPr>
          <p:cNvPicPr>
            <a:picLocks noChangeAspect="1"/>
          </p:cNvPicPr>
          <p:nvPr/>
        </p:nvPicPr>
        <p:blipFill>
          <a:blip r:embed="rId2"/>
          <a:stretch>
            <a:fillRect/>
          </a:stretch>
        </p:blipFill>
        <p:spPr>
          <a:xfrm>
            <a:off x="302149" y="1606164"/>
            <a:ext cx="4484535" cy="3429000"/>
          </a:xfrm>
          <a:prstGeom prst="rect">
            <a:avLst/>
          </a:prstGeom>
        </p:spPr>
      </p:pic>
    </p:spTree>
    <p:extLst>
      <p:ext uri="{BB962C8B-B14F-4D97-AF65-F5344CB8AC3E}">
        <p14:creationId xmlns:p14="http://schemas.microsoft.com/office/powerpoint/2010/main" val="1154143566"/>
      </p:ext>
    </p:extLst>
  </p:cSld>
  <p:clrMapOvr>
    <a:masterClrMapping/>
  </p:clrMapOvr>
  <p:transition spd="slow" advClick="0"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252" y="1463040"/>
            <a:ext cx="5545538" cy="3851910"/>
          </a:xfrm>
        </p:spPr>
        <p:txBody>
          <a:bodyPr>
            <a:normAutofit fontScale="90000"/>
          </a:bodyPr>
          <a:lstStyle/>
          <a:p>
            <a:r>
              <a:rPr lang="en-AU" sz="2400" b="1" dirty="0">
                <a:solidFill>
                  <a:srgbClr val="009900"/>
                </a:solidFill>
              </a:rPr>
              <a:t>Campaign to Recognise Heather Southcott AM</a:t>
            </a:r>
            <a:br>
              <a:rPr lang="en-AU" sz="2400" dirty="0"/>
            </a:br>
            <a:br>
              <a:rPr lang="en-AU" sz="2400" dirty="0"/>
            </a:br>
            <a:r>
              <a:rPr lang="en-AU" sz="1800" dirty="0"/>
              <a:t>Heather was a past BPW President and a leader of women </a:t>
            </a:r>
            <a:br>
              <a:rPr lang="en-AU" sz="1800" dirty="0"/>
            </a:br>
            <a:br>
              <a:rPr lang="en-AU" sz="2400" dirty="0"/>
            </a:br>
            <a:r>
              <a:rPr lang="en-AU" sz="1800" dirty="0"/>
              <a:t>In 2017 BPW Adelaide sought to have a room at the University of Adelaide named after Heather because rooms are almost always named after men</a:t>
            </a:r>
            <a:br>
              <a:rPr lang="en-AU" sz="1800" dirty="0"/>
            </a:br>
            <a:br>
              <a:rPr lang="en-AU" sz="1800" dirty="0"/>
            </a:br>
            <a:r>
              <a:rPr lang="en-AU" sz="1800" dirty="0"/>
              <a:t>This proved to be too expensive and out of reach, so we worked with the University of SA to establish the BPW Adelaide Heather Southcott Memorial Scholarship which rewards a post-graduate female pharmacy student with a $5000 grant</a:t>
            </a:r>
            <a:br>
              <a:rPr lang="en-AU"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720090" y="1017270"/>
            <a:ext cx="2617470" cy="461665"/>
          </a:xfrm>
          <a:prstGeom prst="rect">
            <a:avLst/>
          </a:prstGeom>
          <a:noFill/>
        </p:spPr>
        <p:txBody>
          <a:bodyPr wrap="square" rtlCol="0">
            <a:spAutoFit/>
          </a:bodyPr>
          <a:lstStyle/>
          <a:p>
            <a:r>
              <a:rPr lang="en-AU" sz="2400" b="1" dirty="0">
                <a:solidFill>
                  <a:srgbClr val="7030A0"/>
                </a:solidFill>
              </a:rPr>
              <a:t>BPW Campaigns</a:t>
            </a:r>
          </a:p>
        </p:txBody>
      </p:sp>
      <p:pic>
        <p:nvPicPr>
          <p:cNvPr id="5" name="Picture 4">
            <a:extLst>
              <a:ext uri="{FF2B5EF4-FFF2-40B4-BE49-F238E27FC236}">
                <a16:creationId xmlns:a16="http://schemas.microsoft.com/office/drawing/2014/main" id="{8F9394E1-55C0-4274-9E7D-9B8C63A30F98}"/>
              </a:ext>
            </a:extLst>
          </p:cNvPr>
          <p:cNvPicPr>
            <a:picLocks noChangeAspect="1"/>
          </p:cNvPicPr>
          <p:nvPr/>
        </p:nvPicPr>
        <p:blipFill>
          <a:blip r:embed="rId2"/>
          <a:stretch>
            <a:fillRect/>
          </a:stretch>
        </p:blipFill>
        <p:spPr>
          <a:xfrm>
            <a:off x="712139" y="1674667"/>
            <a:ext cx="2206943" cy="3286029"/>
          </a:xfrm>
          <a:prstGeom prst="rect">
            <a:avLst/>
          </a:prstGeom>
        </p:spPr>
      </p:pic>
    </p:spTree>
    <p:extLst>
      <p:ext uri="{BB962C8B-B14F-4D97-AF65-F5344CB8AC3E}">
        <p14:creationId xmlns:p14="http://schemas.microsoft.com/office/powerpoint/2010/main" val="887245479"/>
      </p:ext>
    </p:extLst>
  </p:cSld>
  <p:clrMapOvr>
    <a:masterClrMapping/>
  </p:clrMapOvr>
  <p:transition spd="slow" advClick="0" advTm="1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2954B4-1934-47E0-9E2C-CC9B5FD34BF7}"/>
              </a:ext>
            </a:extLst>
          </p:cNvPr>
          <p:cNvPicPr>
            <a:picLocks noChangeAspect="1"/>
          </p:cNvPicPr>
          <p:nvPr/>
        </p:nvPicPr>
        <p:blipFill>
          <a:blip r:embed="rId2"/>
          <a:stretch>
            <a:fillRect/>
          </a:stretch>
        </p:blipFill>
        <p:spPr>
          <a:xfrm>
            <a:off x="127221" y="1991305"/>
            <a:ext cx="4201766" cy="2804679"/>
          </a:xfrm>
          <a:prstGeom prst="rect">
            <a:avLst/>
          </a:prstGeom>
        </p:spPr>
      </p:pic>
      <p:sp>
        <p:nvSpPr>
          <p:cNvPr id="2" name="Title 1"/>
          <p:cNvSpPr>
            <a:spLocks noGrp="1"/>
          </p:cNvSpPr>
          <p:nvPr>
            <p:ph type="title"/>
          </p:nvPr>
        </p:nvSpPr>
        <p:spPr>
          <a:xfrm>
            <a:off x="4405022" y="1463040"/>
            <a:ext cx="4301655" cy="3851910"/>
          </a:xfrm>
        </p:spPr>
        <p:txBody>
          <a:bodyPr>
            <a:normAutofit fontScale="90000"/>
          </a:bodyPr>
          <a:lstStyle/>
          <a:p>
            <a:r>
              <a:rPr lang="en-AU" sz="2400" b="1" dirty="0">
                <a:solidFill>
                  <a:srgbClr val="009900"/>
                </a:solidFill>
              </a:rPr>
              <a:t>BPW Adelaide Heather Southcott Memorial Scholarship</a:t>
            </a:r>
            <a:br>
              <a:rPr lang="en-AU" sz="2400" dirty="0"/>
            </a:br>
            <a:br>
              <a:rPr lang="en-AU" sz="1800" dirty="0"/>
            </a:br>
            <a:r>
              <a:rPr lang="en-AU" sz="1800" dirty="0"/>
              <a:t>The $5000 scholarship will be awarded annually from the Heather Southcott Scholarship Fund administered by UniSA</a:t>
            </a:r>
            <a:br>
              <a:rPr lang="en-AU" sz="1800" dirty="0"/>
            </a:br>
            <a:br>
              <a:rPr lang="en-AU" sz="1800" dirty="0"/>
            </a:br>
            <a:r>
              <a:rPr lang="en-AU" sz="1800" dirty="0"/>
              <a:t>The 2019 </a:t>
            </a:r>
            <a:r>
              <a:rPr lang="en-US" sz="1800" dirty="0"/>
              <a:t>inaugural scholarship winner is PhD student Hayley Schultz who is conducting research into oral chemotherapy </a:t>
            </a:r>
            <a:br>
              <a:rPr lang="en-US" sz="1800" dirty="0"/>
            </a:br>
            <a:br>
              <a:rPr lang="en-US" sz="1800" dirty="0"/>
            </a:br>
            <a:r>
              <a:rPr lang="en-US" sz="1800" dirty="0"/>
              <a:t>Donations to the Fund to honour Heather </a:t>
            </a:r>
            <a:r>
              <a:rPr lang="en-US" sz="1800"/>
              <a:t>are welcome</a:t>
            </a:r>
            <a:br>
              <a:rPr lang="en-AU"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720090" y="1017270"/>
            <a:ext cx="2617470" cy="461665"/>
          </a:xfrm>
          <a:prstGeom prst="rect">
            <a:avLst/>
          </a:prstGeom>
          <a:noFill/>
        </p:spPr>
        <p:txBody>
          <a:bodyPr wrap="square" rtlCol="0">
            <a:spAutoFit/>
          </a:bodyPr>
          <a:lstStyle/>
          <a:p>
            <a:r>
              <a:rPr lang="en-AU" sz="2400" b="1" dirty="0">
                <a:solidFill>
                  <a:srgbClr val="7030A0"/>
                </a:solidFill>
              </a:rPr>
              <a:t>BPW Campaigns</a:t>
            </a:r>
          </a:p>
        </p:txBody>
      </p:sp>
    </p:spTree>
    <p:extLst>
      <p:ext uri="{BB962C8B-B14F-4D97-AF65-F5344CB8AC3E}">
        <p14:creationId xmlns:p14="http://schemas.microsoft.com/office/powerpoint/2010/main" val="3856812666"/>
      </p:ext>
    </p:extLst>
  </p:cSld>
  <p:clrMapOvr>
    <a:masterClrMapping/>
  </p:clrMapOvr>
  <p:transition spd="slow" advClick="0"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070" y="1440180"/>
            <a:ext cx="6761590" cy="3851910"/>
          </a:xfrm>
        </p:spPr>
        <p:txBody>
          <a:bodyPr>
            <a:normAutofit fontScale="90000"/>
          </a:bodyPr>
          <a:lstStyle/>
          <a:p>
            <a:pPr>
              <a:lnSpc>
                <a:spcPct val="100000"/>
              </a:lnSpc>
              <a:spcBef>
                <a:spcPts val="1200"/>
              </a:spcBef>
            </a:pPr>
            <a:br>
              <a:rPr lang="en-AU" sz="2400" dirty="0"/>
            </a:br>
            <a:br>
              <a:rPr lang="en-AU" sz="2400" dirty="0"/>
            </a:br>
            <a:br>
              <a:rPr lang="en-AU" sz="2400" dirty="0"/>
            </a:br>
            <a:r>
              <a:rPr lang="en-AU" sz="2200" dirty="0">
                <a:solidFill>
                  <a:srgbClr val="009900"/>
                </a:solidFill>
              </a:rPr>
              <a:t>Decriminalisation of Sex Work and Abortion: </a:t>
            </a:r>
            <a:r>
              <a:rPr lang="en-AU" sz="2200" dirty="0"/>
              <a:t>advocacy for both bills</a:t>
            </a:r>
            <a:br>
              <a:rPr lang="en-AU" sz="2200" dirty="0"/>
            </a:br>
            <a:br>
              <a:rPr lang="en-AU" sz="1000" dirty="0"/>
            </a:br>
            <a:r>
              <a:rPr lang="en-AU" sz="1000" dirty="0"/>
              <a:t> </a:t>
            </a:r>
            <a:br>
              <a:rPr lang="en-AU" sz="2200" dirty="0"/>
            </a:br>
            <a:r>
              <a:rPr lang="en-AU" sz="2200" dirty="0">
                <a:solidFill>
                  <a:srgbClr val="009900"/>
                </a:solidFill>
              </a:rPr>
              <a:t>Paid Parental Leave</a:t>
            </a:r>
            <a:r>
              <a:rPr lang="en-AU" sz="2200" dirty="0"/>
              <a:t>: Paid Maternity Leave Campaign, became a Paid Parental Leave Campaign in 2009</a:t>
            </a:r>
            <a:br>
              <a:rPr lang="en-AU" sz="2200" dirty="0"/>
            </a:br>
            <a:br>
              <a:rPr lang="en-AU" sz="1000" dirty="0"/>
            </a:br>
            <a:r>
              <a:rPr lang="en-AU" sz="2200" dirty="0">
                <a:solidFill>
                  <a:srgbClr val="009900"/>
                </a:solidFill>
              </a:rPr>
              <a:t>Mentorship</a:t>
            </a:r>
            <a:r>
              <a:rPr lang="en-AU" sz="2200" dirty="0"/>
              <a:t>: </a:t>
            </a:r>
            <a:r>
              <a:rPr lang="en-AU" sz="2200" i="1" dirty="0"/>
              <a:t>I need Mentors </a:t>
            </a:r>
            <a:r>
              <a:rPr lang="en-AU" sz="2200" dirty="0"/>
              <a:t>booklet and tool kit led by BPW Adelaide </a:t>
            </a:r>
            <a:br>
              <a:rPr lang="en-AU" sz="2200" dirty="0"/>
            </a:br>
            <a:r>
              <a:rPr lang="en-AU" sz="1000" dirty="0"/>
              <a:t> </a:t>
            </a:r>
            <a:br>
              <a:rPr lang="en-AU" sz="2200" dirty="0"/>
            </a:br>
            <a:r>
              <a:rPr lang="en-AU" sz="2200" dirty="0">
                <a:solidFill>
                  <a:srgbClr val="009900"/>
                </a:solidFill>
              </a:rPr>
              <a:t>Work and family balance</a:t>
            </a:r>
            <a:r>
              <a:rPr lang="en-AU" sz="2200" dirty="0"/>
              <a:t>: </a:t>
            </a:r>
            <a:r>
              <a:rPr lang="en-AU" sz="2200" i="1" dirty="0"/>
              <a:t>Snakes and Ladders</a:t>
            </a:r>
            <a:r>
              <a:rPr lang="en-AU" sz="2200" dirty="0"/>
              <a:t>, working with OFW</a:t>
            </a:r>
            <a:br>
              <a:rPr lang="en-AU" sz="2200" dirty="0"/>
            </a:br>
            <a:endParaRPr lang="en-AU" sz="22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TextBox 3"/>
          <p:cNvSpPr txBox="1"/>
          <p:nvPr/>
        </p:nvSpPr>
        <p:spPr>
          <a:xfrm>
            <a:off x="571500" y="1108710"/>
            <a:ext cx="3783330" cy="461665"/>
          </a:xfrm>
          <a:prstGeom prst="rect">
            <a:avLst/>
          </a:prstGeom>
          <a:noFill/>
        </p:spPr>
        <p:txBody>
          <a:bodyPr wrap="square" rtlCol="0">
            <a:spAutoFit/>
          </a:bodyPr>
          <a:lstStyle/>
          <a:p>
            <a:r>
              <a:rPr lang="en-AU" sz="2400" b="1" dirty="0">
                <a:solidFill>
                  <a:srgbClr val="7030A0"/>
                </a:solidFill>
              </a:rPr>
              <a:t>Other BPW Campaigns </a:t>
            </a:r>
          </a:p>
        </p:txBody>
      </p:sp>
    </p:spTree>
    <p:extLst>
      <p:ext uri="{BB962C8B-B14F-4D97-AF65-F5344CB8AC3E}">
        <p14:creationId xmlns:p14="http://schemas.microsoft.com/office/powerpoint/2010/main" val="2802416834"/>
      </p:ext>
    </p:extLst>
  </p:cSld>
  <p:clrMapOvr>
    <a:masterClrMapping/>
  </p:clrMapOvr>
  <p:transition spd="slow" advClick="0"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fontScale="90000"/>
          </a:bodyPr>
          <a:lstStyle/>
          <a:p>
            <a:r>
              <a:rPr lang="en-US" sz="2700" b="1" dirty="0">
                <a:solidFill>
                  <a:srgbClr val="7030A0"/>
                </a:solidFill>
              </a:rPr>
              <a:t>BPW Australia Conferences hosted in Adelaide</a:t>
            </a:r>
            <a:br>
              <a:rPr lang="en-AU" sz="2400" dirty="0">
                <a:solidFill>
                  <a:srgbClr val="7030A0"/>
                </a:solidFill>
              </a:rPr>
            </a:br>
            <a:br>
              <a:rPr lang="en-AU" sz="2000" dirty="0"/>
            </a:br>
            <a:r>
              <a:rPr lang="en-AU" sz="2200" dirty="0"/>
              <a:t>National Conferences hosted by BPW Adelaide: </a:t>
            </a:r>
            <a:br>
              <a:rPr lang="en-AU" sz="2200" dirty="0"/>
            </a:br>
            <a:r>
              <a:rPr lang="en-AU" sz="2200" dirty="0">
                <a:solidFill>
                  <a:srgbClr val="009900"/>
                </a:solidFill>
              </a:rPr>
              <a:t>1957, 1972, 2000 … and soon  </a:t>
            </a:r>
            <a:br>
              <a:rPr lang="en-AU" sz="2200" dirty="0">
                <a:solidFill>
                  <a:srgbClr val="009900"/>
                </a:solidFill>
              </a:rPr>
            </a:br>
            <a:r>
              <a:rPr lang="en-AU" sz="2200" dirty="0">
                <a:solidFill>
                  <a:srgbClr val="009900"/>
                </a:solidFill>
              </a:rPr>
              <a:t>                                      </a:t>
            </a:r>
            <a:r>
              <a:rPr lang="en-AU" sz="2700" b="1" dirty="0">
                <a:solidFill>
                  <a:srgbClr val="009900"/>
                </a:solidFill>
              </a:rPr>
              <a:t>2020</a:t>
            </a:r>
            <a:r>
              <a:rPr lang="en-AU" sz="2200" dirty="0"/>
              <a:t>	</a:t>
            </a:r>
            <a:br>
              <a:rPr lang="en-AU" sz="2200" dirty="0"/>
            </a:br>
            <a:br>
              <a:rPr lang="en-AU" sz="2200" dirty="0"/>
            </a:br>
            <a:r>
              <a:rPr lang="en-AU" sz="2200" dirty="0"/>
              <a:t>National Policy Summits hosted by BPW Adelaide: </a:t>
            </a:r>
            <a:br>
              <a:rPr lang="en-AU" sz="2200" dirty="0"/>
            </a:br>
            <a:r>
              <a:rPr lang="en-AU" sz="2200" dirty="0">
                <a:solidFill>
                  <a:srgbClr val="009900"/>
                </a:solidFill>
              </a:rPr>
              <a:t>2011, 2015</a:t>
            </a:r>
            <a:br>
              <a:rPr lang="en-AU" sz="2200" dirty="0">
                <a:solidFill>
                  <a:srgbClr val="009900"/>
                </a:solidFill>
              </a:rPr>
            </a:br>
            <a:br>
              <a:rPr lang="en-AU" sz="2000" dirty="0">
                <a:solidFill>
                  <a:srgbClr val="009900"/>
                </a:solidFill>
              </a:rPr>
            </a:br>
            <a:r>
              <a:rPr lang="en-AU" sz="2000" u="sng" dirty="0">
                <a:solidFill>
                  <a:srgbClr val="7030A0"/>
                </a:solidFill>
              </a:rPr>
              <a:t>bpw.com.au </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970" y="556260"/>
            <a:ext cx="234791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50" y="3435985"/>
            <a:ext cx="2603500"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233" y="1868805"/>
            <a:ext cx="2874645" cy="191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9210025"/>
      </p:ext>
    </p:extLst>
  </p:cSld>
  <p:clrMapOvr>
    <a:masterClrMapping/>
  </p:clrMapOvr>
  <p:transition spd="slow" advClick="0"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a:bodyPr>
          <a:lstStyle/>
          <a:p>
            <a:r>
              <a:rPr lang="en-US" sz="2400" b="1" dirty="0">
                <a:solidFill>
                  <a:srgbClr val="7030A0"/>
                </a:solidFill>
              </a:rPr>
              <a:t>BPW Australia Conferences attended by BPW Adelaide</a:t>
            </a:r>
            <a:br>
              <a:rPr lang="en-AU" sz="2400" dirty="0">
                <a:solidFill>
                  <a:srgbClr val="7030A0"/>
                </a:solidFill>
              </a:rPr>
            </a:br>
            <a:br>
              <a:rPr lang="en-AU" sz="2000" dirty="0"/>
            </a:br>
            <a:r>
              <a:rPr lang="en-AU" sz="2000" dirty="0"/>
              <a:t>BPW Adelaide sends a voting delegation of members to each BPW Australia National Conference </a:t>
            </a:r>
            <a:br>
              <a:rPr lang="en-AU" sz="2000" dirty="0"/>
            </a:br>
            <a:br>
              <a:rPr lang="en-AU" sz="2000" dirty="0"/>
            </a:br>
            <a:r>
              <a:rPr lang="en-AU" sz="2000" dirty="0"/>
              <a:t>BPW Adelaide members are active participants</a:t>
            </a: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45" y="266541"/>
            <a:ext cx="3151187"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793" y="2147094"/>
            <a:ext cx="2855773" cy="204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3" y="3423920"/>
            <a:ext cx="254793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54186"/>
      </p:ext>
    </p:extLst>
  </p:cSld>
  <p:clrMapOvr>
    <a:masterClrMapping/>
  </p:clrMapOvr>
  <p:transition spd="slow" advClick="0" advTm="1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120" y="1291590"/>
            <a:ext cx="4389120" cy="3851910"/>
          </a:xfrm>
        </p:spPr>
        <p:txBody>
          <a:bodyPr>
            <a:normAutofit fontScale="90000"/>
          </a:bodyPr>
          <a:lstStyle/>
          <a:p>
            <a:r>
              <a:rPr lang="en-US" sz="2400" b="1" dirty="0">
                <a:solidFill>
                  <a:srgbClr val="7030A0"/>
                </a:solidFill>
              </a:rPr>
              <a:t>BPW Australia Conference 2018 in Queensland </a:t>
            </a:r>
            <a:br>
              <a:rPr lang="en-AU" sz="2400" dirty="0">
                <a:solidFill>
                  <a:srgbClr val="7030A0"/>
                </a:solidFill>
              </a:rPr>
            </a:br>
            <a:br>
              <a:rPr lang="en-AU" sz="2000" dirty="0"/>
            </a:br>
            <a:r>
              <a:rPr lang="en-AU" sz="2000" dirty="0"/>
              <a:t>BPW Adelaide sent a delegation of 6 members and put forward 3 policy resolutions for debate and voting</a:t>
            </a:r>
            <a:br>
              <a:rPr lang="en-AU" sz="2000" dirty="0"/>
            </a:br>
            <a:br>
              <a:rPr lang="en-AU" sz="2000" dirty="0"/>
            </a:br>
            <a:r>
              <a:rPr lang="en-AU" sz="2000" dirty="0"/>
              <a:t>All 3 resolutions were passed:</a:t>
            </a:r>
            <a:br>
              <a:rPr lang="en-AU" sz="2000" dirty="0"/>
            </a:br>
            <a:r>
              <a:rPr lang="en-AU" sz="2000" dirty="0"/>
              <a:t>  </a:t>
            </a:r>
            <a:r>
              <a:rPr lang="en-AU" sz="1800" dirty="0"/>
              <a:t>pay transparency</a:t>
            </a:r>
            <a:br>
              <a:rPr lang="en-AU" sz="1800" dirty="0"/>
            </a:br>
            <a:r>
              <a:rPr lang="en-AU" sz="1800" dirty="0"/>
              <a:t>  eldercare leave</a:t>
            </a:r>
            <a:br>
              <a:rPr lang="en-AU" sz="1800" dirty="0"/>
            </a:br>
            <a:r>
              <a:rPr lang="en-AU" sz="1800" dirty="0"/>
              <a:t>  superannuation payments for low incomes</a:t>
            </a:r>
            <a:br>
              <a:rPr lang="en-AU" sz="1800" dirty="0"/>
            </a:br>
            <a:r>
              <a:rPr lang="en-AU" sz="1800" dirty="0"/>
              <a:t>and became part of BPWA’s national advocacy platform for the 2019 federal election</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a:extLst>
              <a:ext uri="{FF2B5EF4-FFF2-40B4-BE49-F238E27FC236}">
                <a16:creationId xmlns:a16="http://schemas.microsoft.com/office/drawing/2014/main" id="{6AE6755A-E19E-4CBB-BE2E-BF9040AB3526}"/>
              </a:ext>
            </a:extLst>
          </p:cNvPr>
          <p:cNvPicPr>
            <a:picLocks noChangeAspect="1"/>
          </p:cNvPicPr>
          <p:nvPr/>
        </p:nvPicPr>
        <p:blipFill>
          <a:blip r:embed="rId2"/>
          <a:stretch>
            <a:fillRect/>
          </a:stretch>
        </p:blipFill>
        <p:spPr>
          <a:xfrm>
            <a:off x="365760" y="1927695"/>
            <a:ext cx="3971925" cy="2047875"/>
          </a:xfrm>
          <a:prstGeom prst="rect">
            <a:avLst/>
          </a:prstGeom>
        </p:spPr>
      </p:pic>
    </p:spTree>
    <p:extLst>
      <p:ext uri="{BB962C8B-B14F-4D97-AF65-F5344CB8AC3E}">
        <p14:creationId xmlns:p14="http://schemas.microsoft.com/office/powerpoint/2010/main" val="6286970"/>
      </p:ext>
    </p:extLst>
  </p:cSld>
  <p:clrMapOvr>
    <a:masterClrMapping/>
  </p:clrMapOvr>
  <p:transition spd="slow" advClick="0" advTm="1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a:bodyPr>
          <a:lstStyle/>
          <a:p>
            <a:r>
              <a:rPr lang="en-US" sz="2400" b="1" dirty="0">
                <a:solidFill>
                  <a:srgbClr val="7030A0"/>
                </a:solidFill>
              </a:rPr>
              <a:t>BPW Australia Conferences attended by BPW Adelaide</a:t>
            </a:r>
            <a:br>
              <a:rPr lang="en-AU" sz="2400" dirty="0">
                <a:solidFill>
                  <a:srgbClr val="7030A0"/>
                </a:solidFill>
              </a:rPr>
            </a:br>
            <a:br>
              <a:rPr lang="en-AU" sz="2000" dirty="0"/>
            </a:br>
            <a:r>
              <a:rPr lang="en-AU" sz="2000" dirty="0"/>
              <a:t>Tracey Masing from PNG:</a:t>
            </a:r>
            <a:br>
              <a:rPr lang="en-AU" sz="2000" dirty="0"/>
            </a:br>
            <a:r>
              <a:rPr lang="en-AU" sz="2000" dirty="0"/>
              <a:t>BPW Adelaide sponsored our mentee member to attend the 2013 National Conference </a:t>
            </a:r>
            <a:br>
              <a:rPr lang="en-AU" sz="20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2920" y="3458527"/>
            <a:ext cx="2730500" cy="195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332" y="287337"/>
            <a:ext cx="2828925"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18" y="1756410"/>
            <a:ext cx="298767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187029"/>
      </p:ext>
    </p:extLst>
  </p:cSld>
  <p:clrMapOvr>
    <a:masterClrMapping/>
  </p:clrMapOvr>
  <p:transition spd="slow" advClick="0" advTm="1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974" y="837235"/>
            <a:ext cx="4125232" cy="821572"/>
          </a:xfrm>
          <a:prstGeom prst="rect">
            <a:avLst/>
          </a:prstGeom>
          <a:noFill/>
        </p:spPr>
        <p:txBody>
          <a:bodyPr wrap="none" rtlCol="0">
            <a:spAutoFit/>
          </a:bodyPr>
          <a:lstStyle/>
          <a:p>
            <a:pPr algn="ctr">
              <a:lnSpc>
                <a:spcPct val="150000"/>
              </a:lnSpc>
            </a:pPr>
            <a:r>
              <a:rPr lang="en-AU" sz="3600" dirty="0">
                <a:solidFill>
                  <a:srgbClr val="7030A0"/>
                </a:solidFill>
              </a:rPr>
              <a:t>BPW Australia Aims</a:t>
            </a:r>
          </a:p>
        </p:txBody>
      </p:sp>
      <p:sp>
        <p:nvSpPr>
          <p:cNvPr id="3" name="TextBox 2"/>
          <p:cNvSpPr txBox="1"/>
          <p:nvPr/>
        </p:nvSpPr>
        <p:spPr>
          <a:xfrm>
            <a:off x="928415" y="1997235"/>
            <a:ext cx="7378646" cy="2154436"/>
          </a:xfrm>
          <a:prstGeom prst="rect">
            <a:avLst/>
          </a:prstGeom>
          <a:noFill/>
        </p:spPr>
        <p:txBody>
          <a:bodyPr wrap="square" rtlCol="0">
            <a:spAutoFit/>
          </a:bodyPr>
          <a:lstStyle/>
          <a:p>
            <a:r>
              <a:rPr lang="en-AU" sz="2400" b="1" dirty="0">
                <a:solidFill>
                  <a:srgbClr val="92D050"/>
                </a:solidFill>
              </a:rPr>
              <a:t>2.   To encourage and support women and girls to:</a:t>
            </a:r>
          </a:p>
          <a:p>
            <a:pPr marL="914400" lvl="1" indent="-457200">
              <a:spcBef>
                <a:spcPts val="1200"/>
              </a:spcBef>
              <a:buFont typeface="Arial" panose="020B0604020202020204" pitchFamily="34" charset="0"/>
              <a:buChar char="•"/>
            </a:pPr>
            <a:r>
              <a:rPr lang="en-AU" sz="2000" dirty="0"/>
              <a:t>develop their professional and leadership potential</a:t>
            </a:r>
          </a:p>
          <a:p>
            <a:pPr marL="914400" lvl="1" indent="-457200">
              <a:spcBef>
                <a:spcPts val="1200"/>
              </a:spcBef>
              <a:buFont typeface="Arial" panose="020B0604020202020204" pitchFamily="34" charset="0"/>
              <a:buChar char="•"/>
            </a:pPr>
            <a:r>
              <a:rPr lang="en-AU" sz="2000" dirty="0"/>
              <a:t>undertake lifelong education and training</a:t>
            </a:r>
          </a:p>
          <a:p>
            <a:pPr marL="914400" lvl="1" indent="-457200">
              <a:spcBef>
                <a:spcPts val="1200"/>
              </a:spcBef>
              <a:buFont typeface="Arial" panose="020B0604020202020204" pitchFamily="34" charset="0"/>
              <a:buChar char="•"/>
            </a:pPr>
            <a:r>
              <a:rPr lang="en-AU" sz="2000" dirty="0"/>
              <a:t>use their abilities for the benefit of others, locally, nationally and internationally</a:t>
            </a:r>
          </a:p>
        </p:txBody>
      </p:sp>
      <p:grpSp>
        <p:nvGrpSpPr>
          <p:cNvPr id="10" name="Group 9"/>
          <p:cNvGrpSpPr/>
          <p:nvPr/>
        </p:nvGrpSpPr>
        <p:grpSpPr>
          <a:xfrm>
            <a:off x="154547" y="4277947"/>
            <a:ext cx="7344176" cy="1208453"/>
            <a:chOff x="77275" y="5059480"/>
            <a:chExt cx="9792234" cy="1772762"/>
          </a:xfrm>
        </p:grpSpPr>
        <p:pic>
          <p:nvPicPr>
            <p:cNvPr id="11269" name="Picture 3"/>
            <p:cNvPicPr>
              <a:picLocks noChangeAspect="1"/>
            </p:cNvPicPr>
            <p:nvPr/>
          </p:nvPicPr>
          <p:blipFill>
            <a:blip r:embed="rId2" cstate="print"/>
            <a:srcRect l="11739" t="31915" r="10497" b="46242"/>
            <a:stretch>
              <a:fillRect/>
            </a:stretch>
          </p:blipFill>
          <p:spPr bwMode="auto">
            <a:xfrm>
              <a:off x="3120981" y="5235436"/>
              <a:ext cx="6748528" cy="1420848"/>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 y="5059480"/>
              <a:ext cx="2515672" cy="1772762"/>
            </a:xfrm>
            <a:prstGeom prst="rect">
              <a:avLst/>
            </a:prstGeom>
          </p:spPr>
        </p:pic>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89" y="4441886"/>
            <a:ext cx="1025544" cy="92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950499"/>
      </p:ext>
    </p:extLst>
  </p:cSld>
  <p:clrMapOvr>
    <a:masterClrMapping/>
  </p:clrMapOvr>
  <p:transition spd="slow" advClick="0" advTm="1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a:bodyPr>
          <a:lstStyle/>
          <a:p>
            <a:r>
              <a:rPr lang="en-US" sz="2400" b="1" dirty="0">
                <a:solidFill>
                  <a:srgbClr val="7030A0"/>
                </a:solidFill>
              </a:rPr>
              <a:t>BPW International Congresses attended by BPW Adelaide members</a:t>
            </a:r>
            <a:br>
              <a:rPr lang="en-AU" sz="2400" dirty="0">
                <a:solidFill>
                  <a:srgbClr val="7030A0"/>
                </a:solidFill>
              </a:rPr>
            </a:br>
            <a:br>
              <a:rPr lang="en-AU" sz="2000" dirty="0"/>
            </a:br>
            <a:r>
              <a:rPr lang="en-AU" sz="2000" dirty="0"/>
              <a:t>BPW Adelaide members have been BPW Australia voting delegates at BPW International Congresses</a:t>
            </a:r>
            <a:br>
              <a:rPr lang="en-AU" sz="2000" dirty="0"/>
            </a:br>
            <a:br>
              <a:rPr lang="en-AU" sz="2000" dirty="0"/>
            </a:br>
            <a:br>
              <a:rPr lang="en-AU" sz="2000" dirty="0"/>
            </a:br>
            <a:r>
              <a:rPr lang="en-AU" sz="2000" u="sng" dirty="0" err="1">
                <a:solidFill>
                  <a:srgbClr val="7030A0"/>
                </a:solidFill>
              </a:rPr>
              <a:t>www.bpw-international.org</a:t>
            </a:r>
            <a:endParaRPr lang="en-AU" sz="2000" u="sng" dirty="0">
              <a:solidFill>
                <a:srgbClr val="7030A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190" y="2483166"/>
            <a:ext cx="3379470" cy="2534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640080"/>
            <a:ext cx="2945130" cy="2208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786816"/>
      </p:ext>
    </p:extLst>
  </p:cSld>
  <p:clrMapOvr>
    <a:masterClrMapping/>
  </p:clrMapOvr>
  <p:transition spd="slow" advClick="0" advTm="12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a:bodyPr>
          <a:lstStyle/>
          <a:p>
            <a:r>
              <a:rPr lang="en-US" sz="2400" b="1" dirty="0">
                <a:solidFill>
                  <a:srgbClr val="7030A0"/>
                </a:solidFill>
              </a:rPr>
              <a:t>BPW International Congresses attended by BPW Adelaide members</a:t>
            </a:r>
            <a:br>
              <a:rPr lang="en-AU" sz="2400" dirty="0">
                <a:solidFill>
                  <a:srgbClr val="7030A0"/>
                </a:solidFill>
              </a:rPr>
            </a:br>
            <a:br>
              <a:rPr lang="en-AU" sz="2000" dirty="0"/>
            </a:br>
            <a:r>
              <a:rPr lang="en-AU" sz="2000" dirty="0"/>
              <a:t>BPW Adelaide members have been BPW Australia delegates at BPW International Congresses</a:t>
            </a:r>
            <a:br>
              <a:rPr lang="en-AU" sz="2000" dirty="0"/>
            </a:br>
            <a:br>
              <a:rPr lang="en-AU" sz="2000" dirty="0"/>
            </a:br>
            <a:r>
              <a:rPr lang="en-AU" sz="2400" dirty="0">
                <a:solidFill>
                  <a:srgbClr val="009900"/>
                </a:solidFill>
              </a:rPr>
              <a:t>2002 Melbourne</a:t>
            </a:r>
            <a:br>
              <a:rPr lang="en-AU" sz="2400" dirty="0">
                <a:solidFill>
                  <a:srgbClr val="009900"/>
                </a:solidFill>
              </a:rPr>
            </a:br>
            <a:endParaRPr lang="en-AU" sz="2000" dirty="0">
              <a:solidFill>
                <a:srgbClr val="00990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 y="2222182"/>
            <a:ext cx="41402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7651927"/>
      </p:ext>
    </p:extLst>
  </p:cSld>
  <p:clrMapOvr>
    <a:masterClrMapping/>
  </p:clrMapOvr>
  <p:transition spd="slow" advClick="0"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126230" cy="3851910"/>
          </a:xfrm>
        </p:spPr>
        <p:txBody>
          <a:bodyPr>
            <a:normAutofit fontScale="90000"/>
          </a:bodyPr>
          <a:lstStyle/>
          <a:p>
            <a:r>
              <a:rPr lang="en-US" sz="2400" b="1" dirty="0">
                <a:solidFill>
                  <a:srgbClr val="7030A0"/>
                </a:solidFill>
              </a:rPr>
              <a:t>BPW International Congresses attended by BPW Adelaide members</a:t>
            </a:r>
            <a:br>
              <a:rPr lang="en-AU" sz="2400" dirty="0">
                <a:solidFill>
                  <a:srgbClr val="7030A0"/>
                </a:solidFill>
              </a:rPr>
            </a:br>
            <a:br>
              <a:rPr lang="en-AU" sz="2000" dirty="0"/>
            </a:br>
            <a:r>
              <a:rPr lang="en-AU" sz="2200" dirty="0"/>
              <a:t>BPW Adelaide mentee Violet Buckskin was declared our Artist in Residence for the 2002 BPW International Congress</a:t>
            </a:r>
            <a:br>
              <a:rPr lang="en-AU" sz="2200" dirty="0"/>
            </a:br>
            <a:br>
              <a:rPr lang="en-AU" sz="2200" dirty="0"/>
            </a:br>
            <a:r>
              <a:rPr lang="en-AU" sz="2200" dirty="0"/>
              <a:t>Violet’s artwork formed the backdrop to the Congress </a:t>
            </a:r>
            <a:br>
              <a:rPr lang="en-AU" sz="2000" dirty="0"/>
            </a:br>
            <a:br>
              <a:rPr lang="en-AU" sz="2000" dirty="0"/>
            </a:br>
            <a:r>
              <a:rPr lang="en-AU" sz="2400" dirty="0">
                <a:solidFill>
                  <a:srgbClr val="009900"/>
                </a:solidFill>
              </a:rPr>
              <a:t>2002 Melbourne</a:t>
            </a:r>
            <a:endParaRPr lang="en-AU" sz="2000" dirty="0">
              <a:solidFill>
                <a:srgbClr val="00990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165" y="153670"/>
            <a:ext cx="1858963"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580" y="2452370"/>
            <a:ext cx="3666490" cy="274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413567"/>
      </p:ext>
    </p:extLst>
  </p:cSld>
  <p:clrMapOvr>
    <a:masterClrMapping/>
  </p:clrMapOvr>
  <p:transition spd="slow" advClick="0" advTm="12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2010" y="1291590"/>
            <a:ext cx="4046717" cy="3851910"/>
          </a:xfrm>
        </p:spPr>
        <p:txBody>
          <a:bodyPr>
            <a:normAutofit/>
          </a:bodyPr>
          <a:lstStyle/>
          <a:p>
            <a:r>
              <a:rPr lang="en-US" sz="2400" b="1" dirty="0">
                <a:solidFill>
                  <a:srgbClr val="7030A0"/>
                </a:solidFill>
              </a:rPr>
              <a:t>BPW International Congresses attended by BPW Adelaide members</a:t>
            </a:r>
            <a:br>
              <a:rPr lang="en-AU" sz="2400" dirty="0">
                <a:solidFill>
                  <a:srgbClr val="7030A0"/>
                </a:solidFill>
              </a:rPr>
            </a:br>
            <a:br>
              <a:rPr lang="en-AU" sz="2000" dirty="0"/>
            </a:br>
            <a:r>
              <a:rPr lang="en-AU" sz="2000" dirty="0"/>
              <a:t>BPW Adelaide mentee Violet Buckskin with BPW Adelaide Young BPWs Kerryl Murray McGlennon and Alison Findlay</a:t>
            </a:r>
            <a:br>
              <a:rPr lang="en-AU" sz="2000" dirty="0"/>
            </a:br>
            <a:br>
              <a:rPr lang="en-AU" sz="2000" dirty="0"/>
            </a:br>
            <a:br>
              <a:rPr lang="en-AU" sz="2000" dirty="0"/>
            </a:br>
            <a:r>
              <a:rPr lang="en-AU" sz="2400" dirty="0">
                <a:solidFill>
                  <a:srgbClr val="009900"/>
                </a:solidFill>
              </a:rPr>
              <a:t>2002 Melbourne</a:t>
            </a:r>
            <a:endParaRPr lang="en-AU" sz="2000" dirty="0">
              <a:solidFill>
                <a:srgbClr val="00990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4" y="1805940"/>
            <a:ext cx="4506053"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5903704"/>
      </p:ext>
    </p:extLst>
  </p:cSld>
  <p:clrMapOvr>
    <a:masterClrMapping/>
  </p:clrMapOvr>
  <p:transition spd="slow" advClick="0" advTm="12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340" y="1291590"/>
            <a:ext cx="3771900" cy="3851910"/>
          </a:xfrm>
        </p:spPr>
        <p:txBody>
          <a:bodyPr>
            <a:normAutofit fontScale="90000"/>
          </a:bodyPr>
          <a:lstStyle/>
          <a:p>
            <a:r>
              <a:rPr lang="en-US" sz="2400" b="1" dirty="0">
                <a:solidFill>
                  <a:srgbClr val="7030A0"/>
                </a:solidFill>
              </a:rPr>
              <a:t>BPW Adelaide members have attended the </a:t>
            </a:r>
            <a:r>
              <a:rPr lang="en-AU" sz="2400" b="1" dirty="0">
                <a:solidFill>
                  <a:srgbClr val="009900"/>
                </a:solidFill>
              </a:rPr>
              <a:t>Commission on the Status of Women</a:t>
            </a:r>
            <a:r>
              <a:rPr lang="en-US" sz="2400" b="1" dirty="0">
                <a:solidFill>
                  <a:srgbClr val="009900"/>
                </a:solidFill>
              </a:rPr>
              <a:t> in New York </a:t>
            </a:r>
            <a:br>
              <a:rPr lang="en-US" sz="2400" b="1" dirty="0">
                <a:solidFill>
                  <a:srgbClr val="009900"/>
                </a:solidFill>
              </a:rPr>
            </a:br>
            <a:br>
              <a:rPr lang="en-US" sz="2400" b="1" dirty="0">
                <a:solidFill>
                  <a:srgbClr val="009900"/>
                </a:solidFill>
              </a:rPr>
            </a:br>
            <a:r>
              <a:rPr lang="en-US" sz="2400" dirty="0"/>
              <a:t>BPW International holds international panel presentations and celebratory events concurrently with CSW</a:t>
            </a:r>
            <a:br>
              <a:rPr lang="en-AU" sz="2000" dirty="0"/>
            </a:br>
            <a:endParaRPr lang="en-AU" sz="2000" dirty="0">
              <a:solidFill>
                <a:srgbClr val="00990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318" y="2695575"/>
            <a:ext cx="3322637"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770" y="605790"/>
            <a:ext cx="3051810" cy="22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322318"/>
      </p:ext>
    </p:extLst>
  </p:cSld>
  <p:clrMapOvr>
    <a:masterClrMapping/>
  </p:clrMapOvr>
  <p:transition spd="slow" advClick="0"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6340" y="1291590"/>
            <a:ext cx="3771900" cy="3851910"/>
          </a:xfrm>
        </p:spPr>
        <p:txBody>
          <a:bodyPr>
            <a:normAutofit/>
          </a:bodyPr>
          <a:lstStyle/>
          <a:p>
            <a:r>
              <a:rPr lang="en-US" sz="2400" b="1" dirty="0">
                <a:solidFill>
                  <a:srgbClr val="7030A0"/>
                </a:solidFill>
              </a:rPr>
              <a:t>BPW Adelaide members have visited the </a:t>
            </a:r>
            <a:br>
              <a:rPr lang="en-US" sz="2400" b="1" dirty="0">
                <a:solidFill>
                  <a:srgbClr val="7030A0"/>
                </a:solidFill>
              </a:rPr>
            </a:br>
            <a:r>
              <a:rPr lang="en-AU" sz="2400" b="1" dirty="0">
                <a:solidFill>
                  <a:srgbClr val="009900"/>
                </a:solidFill>
              </a:rPr>
              <a:t>United Nations in Geneva</a:t>
            </a:r>
            <a:br>
              <a:rPr lang="en-US" sz="2400" b="1" dirty="0">
                <a:solidFill>
                  <a:srgbClr val="009900"/>
                </a:solidFill>
              </a:rPr>
            </a:br>
            <a:br>
              <a:rPr lang="en-US" sz="2400" b="1" dirty="0">
                <a:solidFill>
                  <a:srgbClr val="009900"/>
                </a:solidFill>
              </a:rPr>
            </a:br>
            <a:r>
              <a:rPr lang="en-US" sz="2000" dirty="0"/>
              <a:t>BPW International has official representation on many UN commissions and agencies</a:t>
            </a:r>
            <a:br>
              <a:rPr lang="en-AU" sz="2000" dirty="0"/>
            </a:br>
            <a:endParaRPr lang="en-AU" sz="2000" dirty="0">
              <a:solidFill>
                <a:srgbClr val="009900"/>
              </a:solidFill>
            </a:endParaRP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553" y="1722438"/>
            <a:ext cx="4243387" cy="318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572002"/>
      </p:ext>
    </p:extLst>
  </p:cSld>
  <p:clrMapOvr>
    <a:masterClrMapping/>
  </p:clrMapOvr>
  <p:transition spd="slow" advClick="0"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911229"/>
            <a:ext cx="8103870" cy="688971"/>
          </a:xfrm>
        </p:spPr>
        <p:txBody>
          <a:bodyPr>
            <a:normAutofit/>
          </a:bodyPr>
          <a:lstStyle/>
          <a:p>
            <a:r>
              <a:rPr lang="en-AU" sz="3200" dirty="0">
                <a:solidFill>
                  <a:srgbClr val="7030A0"/>
                </a:solidFill>
              </a:rPr>
              <a:t>BPW Adelaide Presidents 1952-2017</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738971163"/>
              </p:ext>
            </p:extLst>
          </p:nvPr>
        </p:nvGraphicFramePr>
        <p:xfrm>
          <a:off x="422910" y="1771652"/>
          <a:ext cx="4057650" cy="3848479"/>
        </p:xfrm>
        <a:graphic>
          <a:graphicData uri="http://schemas.openxmlformats.org/drawingml/2006/table">
            <a:tbl>
              <a:tblPr firstRow="1" firstCol="1" bandRow="1">
                <a:tableStyleId>{93296810-A885-4BE3-A3E7-6D5BEEA58F35}</a:tableStyleId>
              </a:tblPr>
              <a:tblGrid>
                <a:gridCol w="2663190">
                  <a:extLst>
                    <a:ext uri="{9D8B030D-6E8A-4147-A177-3AD203B41FA5}">
                      <a16:colId xmlns:a16="http://schemas.microsoft.com/office/drawing/2014/main" val="20000"/>
                    </a:ext>
                  </a:extLst>
                </a:gridCol>
                <a:gridCol w="1394460">
                  <a:extLst>
                    <a:ext uri="{9D8B030D-6E8A-4147-A177-3AD203B41FA5}">
                      <a16:colId xmlns:a16="http://schemas.microsoft.com/office/drawing/2014/main" val="20001"/>
                    </a:ext>
                  </a:extLst>
                </a:gridCol>
              </a:tblGrid>
              <a:tr h="424053">
                <a:tc>
                  <a:txBody>
                    <a:bodyPr/>
                    <a:lstStyle/>
                    <a:p>
                      <a:pPr>
                        <a:spcBef>
                          <a:spcPts val="600"/>
                        </a:spcBef>
                        <a:spcAft>
                          <a:spcPts val="600"/>
                        </a:spcAft>
                      </a:pPr>
                      <a:r>
                        <a:rPr lang="en-US" sz="1800" b="0" dirty="0">
                          <a:solidFill>
                            <a:schemeClr val="tx1"/>
                          </a:solidFill>
                          <a:effectLst/>
                        </a:rPr>
                        <a:t>H Kennedy</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b="0" dirty="0">
                          <a:solidFill>
                            <a:schemeClr val="tx1"/>
                          </a:solidFill>
                          <a:effectLst/>
                        </a:rPr>
                        <a:t>1952-1954</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0"/>
                  </a:ext>
                </a:extLst>
              </a:tr>
              <a:tr h="456055">
                <a:tc>
                  <a:txBody>
                    <a:bodyPr/>
                    <a:lstStyle/>
                    <a:p>
                      <a:pPr>
                        <a:spcBef>
                          <a:spcPts val="600"/>
                        </a:spcBef>
                        <a:spcAft>
                          <a:spcPts val="600"/>
                        </a:spcAft>
                      </a:pPr>
                      <a:r>
                        <a:rPr lang="en-US" sz="1800" b="0" dirty="0">
                          <a:solidFill>
                            <a:schemeClr val="tx1"/>
                          </a:solidFill>
                          <a:effectLst/>
                        </a:rPr>
                        <a:t>Nancy </a:t>
                      </a:r>
                      <a:r>
                        <a:rPr lang="en-US" sz="1800" b="0" dirty="0" err="1">
                          <a:solidFill>
                            <a:schemeClr val="tx1"/>
                          </a:solidFill>
                          <a:effectLst/>
                        </a:rPr>
                        <a:t>Buttfield</a:t>
                      </a:r>
                      <a:r>
                        <a:rPr lang="en-US" sz="1800" b="0" dirty="0">
                          <a:solidFill>
                            <a:schemeClr val="tx1"/>
                          </a:solidFill>
                          <a:effectLst/>
                        </a:rPr>
                        <a:t> </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1954-1955</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1"/>
                  </a:ext>
                </a:extLst>
              </a:tr>
              <a:tr h="424053">
                <a:tc>
                  <a:txBody>
                    <a:bodyPr/>
                    <a:lstStyle/>
                    <a:p>
                      <a:pPr>
                        <a:spcBef>
                          <a:spcPts val="600"/>
                        </a:spcBef>
                        <a:spcAft>
                          <a:spcPts val="600"/>
                        </a:spcAft>
                      </a:pPr>
                      <a:r>
                        <a:rPr lang="en-US" sz="1800" b="0" dirty="0">
                          <a:solidFill>
                            <a:schemeClr val="tx1"/>
                          </a:solidFill>
                          <a:effectLst/>
                        </a:rPr>
                        <a:t>E Campbell</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1955-1957</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2"/>
                  </a:ext>
                </a:extLst>
              </a:tr>
              <a:tr h="424053">
                <a:tc>
                  <a:txBody>
                    <a:bodyPr/>
                    <a:lstStyle/>
                    <a:p>
                      <a:pPr>
                        <a:spcBef>
                          <a:spcPts val="600"/>
                        </a:spcBef>
                        <a:spcAft>
                          <a:spcPts val="600"/>
                        </a:spcAft>
                      </a:pPr>
                      <a:r>
                        <a:rPr lang="en-US" sz="1800" b="0">
                          <a:solidFill>
                            <a:schemeClr val="tx1"/>
                          </a:solidFill>
                          <a:effectLst/>
                        </a:rPr>
                        <a:t>T Mills</a:t>
                      </a:r>
                      <a:endParaRPr lang="en-AU" sz="1800" b="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1957-1959</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3"/>
                  </a:ext>
                </a:extLst>
              </a:tr>
              <a:tr h="424053">
                <a:tc>
                  <a:txBody>
                    <a:bodyPr/>
                    <a:lstStyle/>
                    <a:p>
                      <a:pPr>
                        <a:spcBef>
                          <a:spcPts val="600"/>
                        </a:spcBef>
                        <a:spcAft>
                          <a:spcPts val="600"/>
                        </a:spcAft>
                      </a:pPr>
                      <a:r>
                        <a:rPr lang="en-US" sz="1800" b="0">
                          <a:solidFill>
                            <a:schemeClr val="tx1"/>
                          </a:solidFill>
                          <a:effectLst/>
                        </a:rPr>
                        <a:t>F Gallagher</a:t>
                      </a:r>
                      <a:endParaRPr lang="en-AU" sz="1800" b="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1959-1961</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4"/>
                  </a:ext>
                </a:extLst>
              </a:tr>
              <a:tr h="424053">
                <a:tc>
                  <a:txBody>
                    <a:bodyPr/>
                    <a:lstStyle/>
                    <a:p>
                      <a:pPr>
                        <a:spcBef>
                          <a:spcPts val="600"/>
                        </a:spcBef>
                        <a:spcAft>
                          <a:spcPts val="600"/>
                        </a:spcAft>
                      </a:pPr>
                      <a:r>
                        <a:rPr lang="en-US" sz="1800" b="0" dirty="0">
                          <a:solidFill>
                            <a:schemeClr val="tx1"/>
                          </a:solidFill>
                          <a:effectLst/>
                        </a:rPr>
                        <a:t>I </a:t>
                      </a:r>
                      <a:r>
                        <a:rPr lang="en-US" sz="1800" b="0" dirty="0" err="1">
                          <a:solidFill>
                            <a:schemeClr val="tx1"/>
                          </a:solidFill>
                          <a:effectLst/>
                        </a:rPr>
                        <a:t>Hembrow</a:t>
                      </a:r>
                      <a:r>
                        <a:rPr lang="en-US" sz="1800" b="0" dirty="0">
                          <a:solidFill>
                            <a:schemeClr val="tx1"/>
                          </a:solidFill>
                          <a:effectLst/>
                        </a:rPr>
                        <a:t>, M North</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1961-1962</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5"/>
                  </a:ext>
                </a:extLst>
              </a:tr>
              <a:tr h="424053">
                <a:tc>
                  <a:txBody>
                    <a:bodyPr/>
                    <a:lstStyle/>
                    <a:p>
                      <a:pPr>
                        <a:spcBef>
                          <a:spcPts val="600"/>
                        </a:spcBef>
                        <a:spcAft>
                          <a:spcPts val="600"/>
                        </a:spcAft>
                      </a:pPr>
                      <a:r>
                        <a:rPr lang="en-US" sz="1800" b="0">
                          <a:solidFill>
                            <a:schemeClr val="tx1"/>
                          </a:solidFill>
                          <a:effectLst/>
                        </a:rPr>
                        <a:t>C Murphy</a:t>
                      </a:r>
                      <a:endParaRPr lang="en-AU" sz="1800" b="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1962-1963</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6"/>
                  </a:ext>
                </a:extLst>
              </a:tr>
              <a:tr h="424053">
                <a:tc>
                  <a:txBody>
                    <a:bodyPr/>
                    <a:lstStyle/>
                    <a:p>
                      <a:pPr>
                        <a:spcBef>
                          <a:spcPts val="600"/>
                        </a:spcBef>
                        <a:spcAft>
                          <a:spcPts val="600"/>
                        </a:spcAft>
                      </a:pPr>
                      <a:r>
                        <a:rPr lang="en-US" sz="1800" b="0">
                          <a:solidFill>
                            <a:schemeClr val="tx1"/>
                          </a:solidFill>
                          <a:effectLst/>
                        </a:rPr>
                        <a:t>J Richardson</a:t>
                      </a:r>
                      <a:endParaRPr lang="en-AU" sz="1800" b="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1963-1964</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7"/>
                  </a:ext>
                </a:extLst>
              </a:tr>
              <a:tr h="424053">
                <a:tc>
                  <a:txBody>
                    <a:bodyPr/>
                    <a:lstStyle/>
                    <a:p>
                      <a:pPr>
                        <a:spcBef>
                          <a:spcPts val="600"/>
                        </a:spcBef>
                        <a:spcAft>
                          <a:spcPts val="600"/>
                        </a:spcAft>
                      </a:pPr>
                      <a:r>
                        <a:rPr lang="en-US" sz="1800" b="0" dirty="0">
                          <a:solidFill>
                            <a:schemeClr val="tx1"/>
                          </a:solidFill>
                          <a:effectLst/>
                        </a:rPr>
                        <a:t>A Taylor</a:t>
                      </a:r>
                      <a:endParaRPr lang="en-AU" sz="1800" b="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tc>
                  <a:txBody>
                    <a:bodyPr/>
                    <a:lstStyle/>
                    <a:p>
                      <a:pPr>
                        <a:spcBef>
                          <a:spcPts val="600"/>
                        </a:spcBef>
                        <a:spcAft>
                          <a:spcPts val="600"/>
                        </a:spcAft>
                      </a:pPr>
                      <a:r>
                        <a:rPr lang="en-US" sz="1800" dirty="0">
                          <a:solidFill>
                            <a:schemeClr val="tx1"/>
                          </a:solidFill>
                          <a:effectLst/>
                        </a:rPr>
                        <a:t>1964-1966</a:t>
                      </a:r>
                      <a:endParaRPr lang="en-AU" sz="1800" dirty="0">
                        <a:solidFill>
                          <a:schemeClr val="tx1"/>
                        </a:solidFill>
                        <a:effectLst/>
                        <a:latin typeface="Cambria"/>
                        <a:ea typeface="MS Mincho"/>
                        <a:cs typeface="Times New Roman"/>
                      </a:endParaRPr>
                    </a:p>
                  </a:txBody>
                  <a:tcPr marL="48533" marR="48533" marT="0" marB="0">
                    <a:solidFill>
                      <a:schemeClr val="accent6">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555172118"/>
              </p:ext>
            </p:extLst>
          </p:nvPr>
        </p:nvGraphicFramePr>
        <p:xfrm>
          <a:off x="4629150" y="1771650"/>
          <a:ext cx="3886200" cy="3874773"/>
        </p:xfrm>
        <a:graphic>
          <a:graphicData uri="http://schemas.openxmlformats.org/drawingml/2006/table">
            <a:tbl>
              <a:tblPr firstRow="1" bandRow="1">
                <a:tableStyleId>{5C22544A-7EE6-4342-B048-85BDC9FD1C3A}</a:tableStyleId>
              </a:tblPr>
              <a:tblGrid>
                <a:gridCol w="2377440">
                  <a:extLst>
                    <a:ext uri="{9D8B030D-6E8A-4147-A177-3AD203B41FA5}">
                      <a16:colId xmlns:a16="http://schemas.microsoft.com/office/drawing/2014/main" val="20000"/>
                    </a:ext>
                  </a:extLst>
                </a:gridCol>
                <a:gridCol w="1508760">
                  <a:extLst>
                    <a:ext uri="{9D8B030D-6E8A-4147-A177-3AD203B41FA5}">
                      <a16:colId xmlns:a16="http://schemas.microsoft.com/office/drawing/2014/main" val="20001"/>
                    </a:ext>
                  </a:extLst>
                </a:gridCol>
              </a:tblGrid>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M Young</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1966-1967</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T </a:t>
                      </a:r>
                      <a:r>
                        <a:rPr lang="en-US" sz="1800" b="0" kern="1200" dirty="0" err="1">
                          <a:solidFill>
                            <a:schemeClr val="tx1"/>
                          </a:solidFill>
                          <a:effectLst/>
                          <a:latin typeface="+mn-lt"/>
                          <a:ea typeface="+mn-ea"/>
                          <a:cs typeface="+mn-cs"/>
                        </a:rPr>
                        <a:t>Segerlind</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1967-1969</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G McNair</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1969-1971</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M Kyd</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1971-1973</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B Jarvis</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1973-1974</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4"/>
                  </a:ext>
                </a:extLst>
              </a:tr>
              <a:tr h="438013">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Mary Kyd, B Jarvis</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1974-1975</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5"/>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I Wall</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1975-1976</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6"/>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Pat St.Clair</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1976-1978</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7"/>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E Kelly</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1978-1979</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73987292"/>
      </p:ext>
    </p:extLst>
  </p:cSld>
  <p:clrMapOvr>
    <a:masterClrMapping/>
  </p:clrMapOvr>
  <p:transition spd="slow" advClick="0"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911229"/>
            <a:ext cx="8103870" cy="688971"/>
          </a:xfrm>
        </p:spPr>
        <p:txBody>
          <a:bodyPr>
            <a:normAutofit/>
          </a:bodyPr>
          <a:lstStyle/>
          <a:p>
            <a:r>
              <a:rPr lang="en-AU" sz="3200" dirty="0">
                <a:solidFill>
                  <a:srgbClr val="7030A0"/>
                </a:solidFill>
              </a:rPr>
              <a:t>BPW Adelaide Presidents 1952-2017</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202005772"/>
              </p:ext>
            </p:extLst>
          </p:nvPr>
        </p:nvGraphicFramePr>
        <p:xfrm>
          <a:off x="422910" y="1771652"/>
          <a:ext cx="4057650" cy="3848479"/>
        </p:xfrm>
        <a:graphic>
          <a:graphicData uri="http://schemas.openxmlformats.org/drawingml/2006/table">
            <a:tbl>
              <a:tblPr firstRow="1" firstCol="1" bandRow="1">
                <a:tableStyleId>{93296810-A885-4BE3-A3E7-6D5BEEA58F35}</a:tableStyleId>
              </a:tblPr>
              <a:tblGrid>
                <a:gridCol w="2560320">
                  <a:extLst>
                    <a:ext uri="{9D8B030D-6E8A-4147-A177-3AD203B41FA5}">
                      <a16:colId xmlns:a16="http://schemas.microsoft.com/office/drawing/2014/main" val="20000"/>
                    </a:ext>
                  </a:extLst>
                </a:gridCol>
                <a:gridCol w="1497330">
                  <a:extLst>
                    <a:ext uri="{9D8B030D-6E8A-4147-A177-3AD203B41FA5}">
                      <a16:colId xmlns:a16="http://schemas.microsoft.com/office/drawing/2014/main" val="20001"/>
                    </a:ext>
                  </a:extLst>
                </a:gridCol>
              </a:tblGrid>
              <a:tr h="424053">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Mary Kyd</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1979-1980</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45605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Recess</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1981</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424053">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Brenda Nettle</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1982-1984</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424053">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Filomeno Bruno-Joseph</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1985-1989</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424053">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Heather Southcott AM</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1990-1993</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4"/>
                  </a:ext>
                </a:extLst>
              </a:tr>
              <a:tr h="424053">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Jean Murray</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1993-1995</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5"/>
                  </a:ext>
                </a:extLst>
              </a:tr>
              <a:tr h="424053">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Perla Soberon-Brittle</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1995-1998</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6"/>
                  </a:ext>
                </a:extLst>
              </a:tr>
              <a:tr h="424053">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Gillian Lewis</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1998-2001</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7"/>
                  </a:ext>
                </a:extLst>
              </a:tr>
              <a:tr h="424053">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Tina Nicholls</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2001-2002</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8"/>
                  </a:ext>
                </a:extLst>
              </a:tr>
            </a:tbl>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2141288966"/>
              </p:ext>
            </p:extLst>
          </p:nvPr>
        </p:nvGraphicFramePr>
        <p:xfrm>
          <a:off x="4629150" y="1771650"/>
          <a:ext cx="3886200" cy="3874773"/>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20000"/>
                    </a:ext>
                  </a:extLst>
                </a:gridCol>
                <a:gridCol w="1554480">
                  <a:extLst>
                    <a:ext uri="{9D8B030D-6E8A-4147-A177-3AD203B41FA5}">
                      <a16:colId xmlns:a16="http://schemas.microsoft.com/office/drawing/2014/main" val="20001"/>
                    </a:ext>
                  </a:extLst>
                </a:gridCol>
              </a:tblGrid>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Denise </a:t>
                      </a:r>
                      <a:r>
                        <a:rPr lang="en-US" sz="1800" b="0" kern="1200" dirty="0" err="1">
                          <a:solidFill>
                            <a:schemeClr val="tx1"/>
                          </a:solidFill>
                          <a:effectLst/>
                          <a:latin typeface="+mn-lt"/>
                          <a:ea typeface="+mn-ea"/>
                          <a:cs typeface="+mn-cs"/>
                        </a:rPr>
                        <a:t>Rieniets</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2003 -2005</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0"/>
                  </a:ext>
                </a:extLst>
              </a:tr>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Kerryl Murray</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2006-2010</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Louise Sparks </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2010-2011</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2"/>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Gillian Lewis</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2011-2012</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3"/>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Helena Marich</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2012-2013</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4"/>
                  </a:ext>
                </a:extLst>
              </a:tr>
              <a:tr h="438013">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Heather Anderson</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2013-2014</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5"/>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Jean Murray</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2014-2015</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6"/>
                  </a:ext>
                </a:extLst>
              </a:tr>
              <a:tr h="429595">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Perla Soberon-Brittle</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2015-2016</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7"/>
                  </a:ext>
                </a:extLst>
              </a:tr>
              <a:tr h="429595">
                <a:tc>
                  <a:txBody>
                    <a:bodyPr/>
                    <a:lstStyle/>
                    <a:p>
                      <a:pPr marL="0" algn="l" defTabSz="914400" rtl="0" eaLnBrk="1" latinLnBrk="0" hangingPunct="1">
                        <a:spcBef>
                          <a:spcPts val="600"/>
                        </a:spcBef>
                        <a:spcAft>
                          <a:spcPts val="600"/>
                        </a:spcAft>
                      </a:pPr>
                      <a:r>
                        <a:rPr lang="en-US" sz="1800" b="0" kern="1200">
                          <a:solidFill>
                            <a:schemeClr val="tx1"/>
                          </a:solidFill>
                          <a:effectLst/>
                          <a:latin typeface="+mn-lt"/>
                          <a:ea typeface="+mn-ea"/>
                          <a:cs typeface="+mn-cs"/>
                        </a:rPr>
                        <a:t>Angela Vaughan</a:t>
                      </a:r>
                      <a:endParaRPr lang="en-AU" sz="1800" b="0" kern="1200">
                        <a:solidFill>
                          <a:schemeClr val="tx1"/>
                        </a:solidFill>
                        <a:effectLst/>
                        <a:latin typeface="+mn-lt"/>
                        <a:ea typeface="+mn-ea"/>
                        <a:cs typeface="+mn-cs"/>
                      </a:endParaRPr>
                    </a:p>
                  </a:txBody>
                  <a:tcPr marL="68580" marR="68580" marT="0" marB="0">
                    <a:solidFill>
                      <a:schemeClr val="accent6">
                        <a:lumMod val="20000"/>
                        <a:lumOff val="80000"/>
                      </a:schemeClr>
                    </a:solidFill>
                  </a:tcPr>
                </a:tc>
                <a:tc>
                  <a:txBody>
                    <a:bodyPr/>
                    <a:lstStyle/>
                    <a:p>
                      <a:pPr marL="0" algn="l" defTabSz="914400" rtl="0" eaLnBrk="1" latinLnBrk="0" hangingPunct="1">
                        <a:spcBef>
                          <a:spcPts val="600"/>
                        </a:spcBef>
                        <a:spcAft>
                          <a:spcPts val="600"/>
                        </a:spcAft>
                      </a:pPr>
                      <a:r>
                        <a:rPr lang="en-US" sz="1800" b="0" kern="1200" dirty="0">
                          <a:solidFill>
                            <a:schemeClr val="tx1"/>
                          </a:solidFill>
                          <a:effectLst/>
                          <a:latin typeface="+mn-lt"/>
                          <a:ea typeface="+mn-ea"/>
                          <a:cs typeface="+mn-cs"/>
                        </a:rPr>
                        <a:t>2016-2019</a:t>
                      </a:r>
                      <a:endParaRPr lang="en-AU" sz="1800" b="0" kern="1200" dirty="0">
                        <a:solidFill>
                          <a:schemeClr val="tx1"/>
                        </a:solidFill>
                        <a:effectLst/>
                        <a:latin typeface="+mn-lt"/>
                        <a:ea typeface="+mn-ea"/>
                        <a:cs typeface="+mn-cs"/>
                      </a:endParaRPr>
                    </a:p>
                  </a:txBody>
                  <a:tcPr marL="68580" marR="68580" marT="0" marB="0">
                    <a:solidFill>
                      <a:schemeClr val="accent6">
                        <a:lumMod val="20000"/>
                        <a:lumOff val="8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89574677"/>
      </p:ext>
    </p:extLst>
  </p:cSld>
  <p:clrMapOvr>
    <a:masterClrMapping/>
  </p:clrMapOvr>
  <p:transition spd="slow" advClick="0" advTm="1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770" y="1291590"/>
            <a:ext cx="4578668" cy="3657600"/>
          </a:xfrm>
        </p:spPr>
        <p:txBody>
          <a:bodyPr>
            <a:normAutofit fontScale="90000"/>
          </a:bodyPr>
          <a:lstStyle/>
          <a:p>
            <a:r>
              <a:rPr lang="en-AU" sz="2200" b="1" dirty="0">
                <a:solidFill>
                  <a:srgbClr val="7030A0"/>
                </a:solidFill>
              </a:rPr>
              <a:t>Heather Jensen</a:t>
            </a:r>
            <a:br>
              <a:rPr lang="en-AU" sz="2200" b="1" dirty="0">
                <a:solidFill>
                  <a:srgbClr val="7030A0"/>
                </a:solidFill>
              </a:rPr>
            </a:br>
            <a:r>
              <a:rPr lang="en-AU" sz="2200" dirty="0">
                <a:solidFill>
                  <a:srgbClr val="009900"/>
                </a:solidFill>
              </a:rPr>
              <a:t>President of BPW Adelaide  </a:t>
            </a:r>
            <a:br>
              <a:rPr lang="en-AU" sz="2200" dirty="0"/>
            </a:br>
            <a:br>
              <a:rPr lang="en-AU" sz="2000" dirty="0"/>
            </a:br>
            <a:r>
              <a:rPr lang="en-AU" sz="1800" dirty="0"/>
              <a:t>Heather is director and Financial Planner with Carrington Financial Services SA Pty Ltd</a:t>
            </a:r>
            <a:br>
              <a:rPr lang="en-AU" sz="1800" dirty="0"/>
            </a:br>
            <a:br>
              <a:rPr lang="en-AU" sz="1800" dirty="0"/>
            </a:br>
            <a:r>
              <a:rPr lang="en-AU" sz="1800" dirty="0"/>
              <a:t>She has been working in the financial services industry for over 30 years starting as an Accountant working for Chartered Accounting firms and in the corporate world and moving to Financial Planning 15 years ago </a:t>
            </a:r>
            <a:br>
              <a:rPr lang="en-AU" sz="1800" dirty="0"/>
            </a:br>
            <a:br>
              <a:rPr lang="en-AU" sz="1800" dirty="0"/>
            </a:br>
            <a:r>
              <a:rPr lang="en-AU" sz="1800" dirty="0"/>
              <a:t>Her passion is to assist women become financially independent</a:t>
            </a:r>
            <a:br>
              <a:rPr lang="en-AU"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 name="Picture 4">
            <a:extLst>
              <a:ext uri="{FF2B5EF4-FFF2-40B4-BE49-F238E27FC236}">
                <a16:creationId xmlns:a16="http://schemas.microsoft.com/office/drawing/2014/main" id="{0C28452D-B9FC-43FA-94AD-A5694955E645}"/>
              </a:ext>
            </a:extLst>
          </p:cNvPr>
          <p:cNvPicPr>
            <a:picLocks noChangeAspect="1"/>
          </p:cNvPicPr>
          <p:nvPr/>
        </p:nvPicPr>
        <p:blipFill>
          <a:blip r:embed="rId2"/>
          <a:stretch>
            <a:fillRect/>
          </a:stretch>
        </p:blipFill>
        <p:spPr>
          <a:xfrm>
            <a:off x="690562" y="896617"/>
            <a:ext cx="2822286" cy="4178007"/>
          </a:xfrm>
          <a:prstGeom prst="rect">
            <a:avLst/>
          </a:prstGeom>
        </p:spPr>
      </p:pic>
    </p:spTree>
    <p:extLst>
      <p:ext uri="{BB962C8B-B14F-4D97-AF65-F5344CB8AC3E}">
        <p14:creationId xmlns:p14="http://schemas.microsoft.com/office/powerpoint/2010/main" val="4061379185"/>
      </p:ext>
    </p:extLst>
  </p:cSld>
  <p:clrMapOvr>
    <a:masterClrMapping/>
  </p:clrMapOvr>
  <p:transition spd="slow" advClick="0"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300" y="1291590"/>
            <a:ext cx="4910138" cy="3851910"/>
          </a:xfrm>
        </p:spPr>
        <p:txBody>
          <a:bodyPr>
            <a:normAutofit fontScale="90000"/>
          </a:bodyPr>
          <a:lstStyle/>
          <a:p>
            <a:r>
              <a:rPr lang="en-AU" sz="2200" b="1" dirty="0">
                <a:solidFill>
                  <a:srgbClr val="7030A0"/>
                </a:solidFill>
              </a:rPr>
              <a:t>Angela Vaughan</a:t>
            </a:r>
            <a:br>
              <a:rPr lang="en-AU" sz="2200" dirty="0"/>
            </a:br>
            <a:r>
              <a:rPr lang="en-AU" sz="2200" dirty="0">
                <a:solidFill>
                  <a:srgbClr val="009900"/>
                </a:solidFill>
              </a:rPr>
              <a:t>Past</a:t>
            </a:r>
            <a:r>
              <a:rPr lang="en-AU" sz="2200" dirty="0"/>
              <a:t> </a:t>
            </a:r>
            <a:r>
              <a:rPr lang="en-AU" sz="2200" dirty="0">
                <a:solidFill>
                  <a:srgbClr val="009900"/>
                </a:solidFill>
              </a:rPr>
              <a:t>President of BPW Adelaide  </a:t>
            </a:r>
            <a:br>
              <a:rPr lang="en-AU" sz="2200" dirty="0"/>
            </a:br>
            <a:br>
              <a:rPr lang="en-AU" sz="2000" dirty="0"/>
            </a:br>
            <a:r>
              <a:rPr lang="en-AU" sz="1800" dirty="0"/>
              <a:t>Angela is a teacher, community worker and parent of three young adults </a:t>
            </a:r>
            <a:br>
              <a:rPr lang="en-AU" sz="1800" dirty="0"/>
            </a:br>
            <a:br>
              <a:rPr lang="en-AU" sz="1800" dirty="0"/>
            </a:br>
            <a:r>
              <a:rPr lang="en-AU" sz="1800" dirty="0"/>
              <a:t>During 2019 Angela has been teaching in an Aboriginal community in the APY Lands, and attending BPW meetings by phone </a:t>
            </a:r>
            <a:br>
              <a:rPr lang="en-AU" sz="1800" dirty="0"/>
            </a:br>
            <a:br>
              <a:rPr lang="en-AU" sz="1800" dirty="0"/>
            </a:br>
            <a:r>
              <a:rPr lang="en-AU" sz="1800" dirty="0"/>
              <a:t>Her aspiration is to foster the recognition of our power within our community to: support, work, advocate and undertake social reform for all women inclusive of our first Australians, multicultural groups and women of diverse needs </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 y="1676400"/>
            <a:ext cx="2598420" cy="2598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416834"/>
      </p:ext>
    </p:extLst>
  </p:cSld>
  <p:clrMapOvr>
    <a:masterClrMapping/>
  </p:clrMapOvr>
  <p:transition spd="slow" advClick="0" advTm="1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974" y="837235"/>
            <a:ext cx="4125232" cy="821572"/>
          </a:xfrm>
          <a:prstGeom prst="rect">
            <a:avLst/>
          </a:prstGeom>
          <a:noFill/>
        </p:spPr>
        <p:txBody>
          <a:bodyPr wrap="none" rtlCol="0">
            <a:spAutoFit/>
          </a:bodyPr>
          <a:lstStyle/>
          <a:p>
            <a:pPr algn="ctr">
              <a:lnSpc>
                <a:spcPct val="150000"/>
              </a:lnSpc>
            </a:pPr>
            <a:r>
              <a:rPr lang="en-AU" sz="3600" dirty="0">
                <a:solidFill>
                  <a:srgbClr val="7030A0"/>
                </a:solidFill>
              </a:rPr>
              <a:t>BPW Australia Aims</a:t>
            </a:r>
          </a:p>
        </p:txBody>
      </p:sp>
      <p:sp>
        <p:nvSpPr>
          <p:cNvPr id="3" name="TextBox 2"/>
          <p:cNvSpPr txBox="1"/>
          <p:nvPr/>
        </p:nvSpPr>
        <p:spPr>
          <a:xfrm>
            <a:off x="928415" y="1997235"/>
            <a:ext cx="7378646" cy="1692771"/>
          </a:xfrm>
          <a:prstGeom prst="rect">
            <a:avLst/>
          </a:prstGeom>
          <a:noFill/>
        </p:spPr>
        <p:txBody>
          <a:bodyPr wrap="square" rtlCol="0">
            <a:spAutoFit/>
          </a:bodyPr>
          <a:lstStyle/>
          <a:p>
            <a:r>
              <a:rPr lang="en-AU" sz="2400" b="1" dirty="0">
                <a:solidFill>
                  <a:srgbClr val="92D050"/>
                </a:solidFill>
              </a:rPr>
              <a:t>3.   To advocate</a:t>
            </a:r>
            <a:r>
              <a:rPr lang="en-AU" sz="2000" b="1" dirty="0">
                <a:solidFill>
                  <a:srgbClr val="92D050"/>
                </a:solidFill>
              </a:rPr>
              <a:t>:</a:t>
            </a:r>
          </a:p>
          <a:p>
            <a:pPr marL="914400" lvl="1" indent="-457200">
              <a:spcBef>
                <a:spcPts val="1200"/>
              </a:spcBef>
              <a:buFont typeface="Arial" panose="020B0604020202020204" pitchFamily="34" charset="0"/>
              <a:buChar char="•"/>
            </a:pPr>
            <a:r>
              <a:rPr lang="en-AU" sz="2000" dirty="0"/>
              <a:t>for the elimination of all discrimination against women</a:t>
            </a:r>
          </a:p>
          <a:p>
            <a:pPr marL="914400" lvl="1" indent="-457200">
              <a:spcBef>
                <a:spcPts val="1200"/>
              </a:spcBef>
              <a:buFont typeface="Arial" panose="020B0604020202020204" pitchFamily="34" charset="0"/>
              <a:buChar char="•"/>
            </a:pPr>
            <a:r>
              <a:rPr lang="en-AU" sz="2000" dirty="0"/>
              <a:t>for human rights and the use of gender-sensitive perspectives </a:t>
            </a:r>
          </a:p>
        </p:txBody>
      </p:sp>
      <p:grpSp>
        <p:nvGrpSpPr>
          <p:cNvPr id="10" name="Group 9"/>
          <p:cNvGrpSpPr/>
          <p:nvPr/>
        </p:nvGrpSpPr>
        <p:grpSpPr>
          <a:xfrm>
            <a:off x="154547" y="4277947"/>
            <a:ext cx="7344176" cy="1208453"/>
            <a:chOff x="77275" y="5059480"/>
            <a:chExt cx="9792234" cy="1772762"/>
          </a:xfrm>
        </p:grpSpPr>
        <p:pic>
          <p:nvPicPr>
            <p:cNvPr id="11269" name="Picture 3"/>
            <p:cNvPicPr>
              <a:picLocks noChangeAspect="1"/>
            </p:cNvPicPr>
            <p:nvPr/>
          </p:nvPicPr>
          <p:blipFill>
            <a:blip r:embed="rId2" cstate="print"/>
            <a:srcRect l="11739" t="31915" r="10497" b="46242"/>
            <a:stretch>
              <a:fillRect/>
            </a:stretch>
          </p:blipFill>
          <p:spPr bwMode="auto">
            <a:xfrm>
              <a:off x="3120981" y="5235436"/>
              <a:ext cx="6748528" cy="1420848"/>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 y="5059480"/>
              <a:ext cx="2515672" cy="1772762"/>
            </a:xfrm>
            <a:prstGeom prst="rect">
              <a:avLst/>
            </a:prstGeom>
          </p:spPr>
        </p:pic>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89" y="4441886"/>
            <a:ext cx="1025544" cy="92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246547"/>
      </p:ext>
    </p:extLst>
  </p:cSld>
  <p:clrMapOvr>
    <a:masterClrMapping/>
  </p:clrMapOvr>
  <p:transition spd="slow" advClick="0" advTm="1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fontScale="90000"/>
          </a:bodyPr>
          <a:lstStyle/>
          <a:p>
            <a:r>
              <a:rPr lang="en-AU" sz="2200" b="1" dirty="0">
                <a:solidFill>
                  <a:srgbClr val="7030A0"/>
                </a:solidFill>
              </a:rPr>
              <a:t>Kerryl Murray McGlennon </a:t>
            </a:r>
            <a:br>
              <a:rPr lang="en-AU" sz="2200" b="1" dirty="0">
                <a:solidFill>
                  <a:srgbClr val="7030A0"/>
                </a:solidFill>
              </a:rPr>
            </a:br>
            <a:r>
              <a:rPr lang="en-AU" sz="2200" dirty="0">
                <a:solidFill>
                  <a:srgbClr val="009900"/>
                </a:solidFill>
              </a:rPr>
              <a:t>BPW Adelaide Treasurer and Past President </a:t>
            </a:r>
            <a:br>
              <a:rPr lang="en-AU" sz="2200" dirty="0"/>
            </a:br>
            <a:br>
              <a:rPr lang="en-AU" sz="2000" dirty="0"/>
            </a:br>
            <a:r>
              <a:rPr lang="en-AU" sz="1800" dirty="0"/>
              <a:t>Kerryl  has served on the club and state Executives and as the SA representative on the BPW Australia Board</a:t>
            </a:r>
            <a:br>
              <a:rPr lang="en-AU" sz="1800" dirty="0"/>
            </a:br>
            <a:r>
              <a:rPr lang="en-AU" sz="1800" dirty="0"/>
              <a:t>  </a:t>
            </a:r>
            <a:br>
              <a:rPr lang="en-AU" sz="1800" dirty="0"/>
            </a:br>
            <a:r>
              <a:rPr lang="en-AU" sz="1800" dirty="0"/>
              <a:t>She has represented BPW Australia at 4 International Congresses as a delegate, workshop presenter and volunteer</a:t>
            </a:r>
            <a:br>
              <a:rPr lang="en-AU" sz="1800" dirty="0"/>
            </a:br>
            <a:r>
              <a:rPr lang="en-AU" sz="1800" dirty="0"/>
              <a:t> </a:t>
            </a:r>
            <a:br>
              <a:rPr lang="en-AU" sz="1800" dirty="0"/>
            </a:br>
            <a:r>
              <a:rPr lang="en-AU" sz="1800" dirty="0"/>
              <a:t>Kerryl is a Graduate Accountant in the public sector, after studying for a career change, and has been a regular writer for an international widows’ blog</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980" y="1413996"/>
            <a:ext cx="2374180" cy="358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1598112"/>
      </p:ext>
    </p:extLst>
  </p:cSld>
  <p:clrMapOvr>
    <a:masterClrMapping/>
  </p:clrMapOvr>
  <p:transition spd="slow" advClick="0" advTm="12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fontScale="90000"/>
          </a:bodyPr>
          <a:lstStyle/>
          <a:p>
            <a:br>
              <a:rPr lang="en-AU" sz="2200" b="1" dirty="0">
                <a:solidFill>
                  <a:srgbClr val="7030A0"/>
                </a:solidFill>
              </a:rPr>
            </a:br>
            <a:r>
              <a:rPr lang="en-AU" sz="2200" b="1" dirty="0">
                <a:solidFill>
                  <a:srgbClr val="7030A0"/>
                </a:solidFill>
              </a:rPr>
              <a:t>Dr Jean Murray </a:t>
            </a:r>
            <a:br>
              <a:rPr lang="en-AU" sz="2200" dirty="0"/>
            </a:br>
            <a:r>
              <a:rPr lang="en-AU" sz="2200" dirty="0">
                <a:solidFill>
                  <a:srgbClr val="009900"/>
                </a:solidFill>
              </a:rPr>
              <a:t>BPW Adelaide Club Secretary and Past President </a:t>
            </a:r>
            <a:br>
              <a:rPr lang="en-AU" sz="2000" dirty="0">
                <a:solidFill>
                  <a:srgbClr val="009900"/>
                </a:solidFill>
              </a:rPr>
            </a:br>
            <a:br>
              <a:rPr lang="en-AU" sz="2000" dirty="0"/>
            </a:br>
            <a:r>
              <a:rPr lang="en-AU" sz="1800" dirty="0"/>
              <a:t>Jean has served as BPW Adelaide President, BPW South Australia Representative on the BPW Australia Board, Vice President Policy and Executive Secretary of BPW Australia, and Executive Secretary of BPW International </a:t>
            </a:r>
            <a:br>
              <a:rPr lang="en-AU" sz="1800" dirty="0"/>
            </a:br>
            <a:br>
              <a:rPr lang="en-AU" sz="1800" dirty="0"/>
            </a:br>
            <a:r>
              <a:rPr lang="en-AU" sz="1800" dirty="0"/>
              <a:t>Jean is an Adjunct Academic at the College of Medicine, Flinders University, and works with the Gender Consortium to support their women’s empowerment programs</a:t>
            </a:r>
            <a:br>
              <a:rPr lang="en-AU" sz="1800" dirty="0"/>
            </a:br>
            <a:br>
              <a:rPr lang="en-AU" sz="1800" dirty="0"/>
            </a:br>
            <a:r>
              <a:rPr lang="en-AU" sz="1800" dirty="0"/>
              <a:t>She was a Telstra Businesswomen’s Award Finalist in 2009</a:t>
            </a: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 name="Picture 4">
            <a:extLst>
              <a:ext uri="{FF2B5EF4-FFF2-40B4-BE49-F238E27FC236}">
                <a16:creationId xmlns:a16="http://schemas.microsoft.com/office/drawing/2014/main" id="{E552A858-1144-43DD-BF73-A7791F4E84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080" y="1291590"/>
            <a:ext cx="2548111" cy="3546944"/>
          </a:xfrm>
          <a:prstGeom prst="rect">
            <a:avLst/>
          </a:prstGeom>
        </p:spPr>
      </p:pic>
    </p:spTree>
    <p:extLst>
      <p:ext uri="{BB962C8B-B14F-4D97-AF65-F5344CB8AC3E}">
        <p14:creationId xmlns:p14="http://schemas.microsoft.com/office/powerpoint/2010/main" val="2467174160"/>
      </p:ext>
    </p:extLst>
  </p:cSld>
  <p:clrMapOvr>
    <a:masterClrMapping/>
  </p:clrMapOvr>
  <p:transition spd="slow" advClick="0"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fontScale="90000"/>
          </a:bodyPr>
          <a:lstStyle/>
          <a:p>
            <a:r>
              <a:rPr lang="en-AU" sz="2200" b="1" dirty="0">
                <a:solidFill>
                  <a:srgbClr val="7030A0"/>
                </a:solidFill>
              </a:rPr>
              <a:t>Gillian Lewis</a:t>
            </a:r>
            <a:br>
              <a:rPr lang="en-AU" sz="2200" dirty="0"/>
            </a:br>
            <a:r>
              <a:rPr lang="en-AU" sz="2200" dirty="0">
                <a:solidFill>
                  <a:srgbClr val="009900"/>
                </a:solidFill>
              </a:rPr>
              <a:t>BPW Adelaide Communications Officer and Past President </a:t>
            </a:r>
            <a:br>
              <a:rPr lang="en-AU" sz="2000" dirty="0">
                <a:solidFill>
                  <a:srgbClr val="009900"/>
                </a:solidFill>
              </a:rPr>
            </a:br>
            <a:br>
              <a:rPr lang="en-AU" sz="2000" dirty="0"/>
            </a:br>
            <a:r>
              <a:rPr lang="en-AU" sz="2000" dirty="0"/>
              <a:t>Gillian has served as BPW Adelaide President and BPW South Australia Representative on the BPW Australia Board</a:t>
            </a:r>
            <a:br>
              <a:rPr lang="en-AU" sz="2000" dirty="0"/>
            </a:br>
            <a:br>
              <a:rPr lang="en-AU" sz="2000" dirty="0"/>
            </a:br>
            <a:r>
              <a:rPr lang="en-AU" sz="2000" dirty="0"/>
              <a:t>Gillian is a Senior Policy Adviser to SA Health</a:t>
            </a:r>
            <a:br>
              <a:rPr lang="en-AU" sz="2000" dirty="0"/>
            </a:br>
            <a:br>
              <a:rPr lang="en-AU" sz="2000" dirty="0"/>
            </a:br>
            <a:r>
              <a:rPr lang="en-AU" sz="2000" dirty="0"/>
              <a:t>Gillian has been a Board member of Playgroup SA since 2008 and its President since 2012, and was twice a finalist for the BPW Australia Jean Arnot Award in 2013 and 2018</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603" y="960120"/>
            <a:ext cx="2456497" cy="368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641632"/>
      </p:ext>
    </p:extLst>
  </p:cSld>
  <p:clrMapOvr>
    <a:masterClrMapping/>
  </p:clrMapOvr>
  <p:transition spd="slow" advClick="0"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740" y="1291590"/>
            <a:ext cx="4818698" cy="3851910"/>
          </a:xfrm>
        </p:spPr>
        <p:txBody>
          <a:bodyPr>
            <a:normAutofit fontScale="90000"/>
          </a:bodyPr>
          <a:lstStyle/>
          <a:p>
            <a:r>
              <a:rPr lang="en-AU" sz="2200" b="1" dirty="0">
                <a:solidFill>
                  <a:srgbClr val="7030A0"/>
                </a:solidFill>
              </a:rPr>
              <a:t>Isha Kotak</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AU" sz="2000" dirty="0"/>
              <a:t>Isha </a:t>
            </a:r>
            <a:r>
              <a:rPr lang="en-US" sz="2000" dirty="0"/>
              <a:t>is a new member of BPW Adelaide who was elected as a member of the </a:t>
            </a:r>
            <a:r>
              <a:rPr lang="en-US" sz="2000" dirty="0" err="1"/>
              <a:t>cmgmtcom</a:t>
            </a:r>
            <a:r>
              <a:rPr lang="en-US" sz="2000" dirty="0"/>
              <a:t> in 2019</a:t>
            </a:r>
            <a:br>
              <a:rPr lang="en-US" sz="2000" dirty="0"/>
            </a:br>
            <a:br>
              <a:rPr lang="en-US" sz="2000" dirty="0"/>
            </a:br>
            <a:r>
              <a:rPr lang="en-US" sz="2000" dirty="0"/>
              <a:t>She is a Social Worker who is passionate about gender equality </a:t>
            </a:r>
            <a:br>
              <a:rPr lang="en-US" sz="2000" dirty="0"/>
            </a:br>
            <a:br>
              <a:rPr lang="en-US" sz="2000" dirty="0"/>
            </a:br>
            <a:r>
              <a:rPr lang="en-US" sz="2000" dirty="0"/>
              <a:t>Isha is keen to bring social change and protect women and child rights</a:t>
            </a:r>
            <a:br>
              <a:rPr lang="en-US"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a:extLst>
              <a:ext uri="{FF2B5EF4-FFF2-40B4-BE49-F238E27FC236}">
                <a16:creationId xmlns:a16="http://schemas.microsoft.com/office/drawing/2014/main" id="{679EB434-8EA5-4196-AB34-06EE9BD3754E}"/>
              </a:ext>
            </a:extLst>
          </p:cNvPr>
          <p:cNvPicPr>
            <a:picLocks noChangeAspect="1"/>
          </p:cNvPicPr>
          <p:nvPr/>
        </p:nvPicPr>
        <p:blipFill>
          <a:blip r:embed="rId2"/>
          <a:stretch>
            <a:fillRect/>
          </a:stretch>
        </p:blipFill>
        <p:spPr>
          <a:xfrm>
            <a:off x="623888" y="1025718"/>
            <a:ext cx="2190874" cy="3894888"/>
          </a:xfrm>
          <a:prstGeom prst="rect">
            <a:avLst/>
          </a:prstGeom>
        </p:spPr>
      </p:pic>
    </p:spTree>
    <p:extLst>
      <p:ext uri="{BB962C8B-B14F-4D97-AF65-F5344CB8AC3E}">
        <p14:creationId xmlns:p14="http://schemas.microsoft.com/office/powerpoint/2010/main" val="2016021961"/>
      </p:ext>
    </p:extLst>
  </p:cSld>
  <p:clrMapOvr>
    <a:masterClrMapping/>
  </p:clrMapOvr>
  <p:transition spd="slow"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164" y="1053381"/>
            <a:ext cx="4749621" cy="4146772"/>
          </a:xfrm>
        </p:spPr>
        <p:txBody>
          <a:bodyPr>
            <a:normAutofit fontScale="90000"/>
          </a:bodyPr>
          <a:lstStyle/>
          <a:p>
            <a:r>
              <a:rPr lang="en-AU" sz="2200" b="1" dirty="0">
                <a:solidFill>
                  <a:srgbClr val="7030A0"/>
                </a:solidFill>
              </a:rPr>
              <a:t>Judy Halleday</a:t>
            </a:r>
            <a:br>
              <a:rPr lang="en-AU" sz="2200" b="1" dirty="0">
                <a:solidFill>
                  <a:srgbClr val="7030A0"/>
                </a:solidFill>
              </a:rPr>
            </a:br>
            <a:r>
              <a:rPr lang="en-AU" sz="2200" dirty="0">
                <a:solidFill>
                  <a:srgbClr val="009900"/>
                </a:solidFill>
              </a:rPr>
              <a:t>Member of BPW Adelaide</a:t>
            </a:r>
            <a:br>
              <a:rPr lang="en-AU" sz="2200" dirty="0"/>
            </a:br>
            <a:br>
              <a:rPr lang="en-AU" sz="2000" dirty="0"/>
            </a:br>
            <a:r>
              <a:rPr lang="en-AU" sz="1800" dirty="0"/>
              <a:t>Judy was a long term member of BPW Adelaide Hills and a mentor for BPW </a:t>
            </a:r>
            <a:r>
              <a:rPr lang="en-AU" sz="1800" dirty="0" err="1"/>
              <a:t>Heysen</a:t>
            </a:r>
            <a:br>
              <a:rPr lang="en-AU" sz="1800" dirty="0"/>
            </a:br>
            <a:br>
              <a:rPr lang="en-AU" sz="1800" dirty="0"/>
            </a:br>
            <a:r>
              <a:rPr lang="en-US" sz="1800" dirty="0"/>
              <a:t>A member of BPW for 20 years and a state finalist of the Telstra Businesswomen’s Awards in 2002, Judy has attended the UN Commission on the Status of Women in New York</a:t>
            </a:r>
            <a:br>
              <a:rPr lang="en-US" sz="1800" dirty="0"/>
            </a:br>
            <a:br>
              <a:rPr lang="en-US" sz="1800" dirty="0"/>
            </a:br>
            <a:r>
              <a:rPr lang="en-US" sz="1800" dirty="0"/>
              <a:t>Judy owned ran her own company for 20 years, providing community services for persons with disabilities, age care and families</a:t>
            </a:r>
            <a:br>
              <a:rPr lang="en-US" sz="1800" dirty="0"/>
            </a:br>
            <a:br>
              <a:rPr lang="en-US" sz="1800" dirty="0"/>
            </a:br>
            <a:r>
              <a:rPr lang="en-US" sz="1800" dirty="0"/>
              <a:t>She has served on many NGOs Boards and committees, representing them at international conferences</a:t>
            </a: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 name="Picture 4">
            <a:extLst>
              <a:ext uri="{FF2B5EF4-FFF2-40B4-BE49-F238E27FC236}">
                <a16:creationId xmlns:a16="http://schemas.microsoft.com/office/drawing/2014/main" id="{08AC850A-02B5-4109-B4CB-9E8E55DB84D0}"/>
              </a:ext>
            </a:extLst>
          </p:cNvPr>
          <p:cNvPicPr>
            <a:picLocks noChangeAspect="1"/>
          </p:cNvPicPr>
          <p:nvPr/>
        </p:nvPicPr>
        <p:blipFill>
          <a:blip r:embed="rId2"/>
          <a:stretch>
            <a:fillRect/>
          </a:stretch>
        </p:blipFill>
        <p:spPr>
          <a:xfrm>
            <a:off x="565661" y="1291590"/>
            <a:ext cx="2837497" cy="3375493"/>
          </a:xfrm>
          <a:prstGeom prst="rect">
            <a:avLst/>
          </a:prstGeom>
        </p:spPr>
      </p:pic>
    </p:spTree>
    <p:extLst>
      <p:ext uri="{BB962C8B-B14F-4D97-AF65-F5344CB8AC3E}">
        <p14:creationId xmlns:p14="http://schemas.microsoft.com/office/powerpoint/2010/main" val="3810296737"/>
      </p:ext>
    </p:extLst>
  </p:cSld>
  <p:clrMapOvr>
    <a:masterClrMapping/>
  </p:clrMapOvr>
  <p:transition spd="slow" advClick="0"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038" y="1361123"/>
            <a:ext cx="4867400" cy="3873817"/>
          </a:xfrm>
        </p:spPr>
        <p:txBody>
          <a:bodyPr>
            <a:normAutofit fontScale="90000"/>
          </a:bodyPr>
          <a:lstStyle/>
          <a:p>
            <a:r>
              <a:rPr lang="en-AU" sz="2200" b="1" dirty="0">
                <a:solidFill>
                  <a:srgbClr val="7030A0"/>
                </a:solidFill>
              </a:rPr>
              <a:t>Sheila Evans JP OAM </a:t>
            </a:r>
            <a:r>
              <a:rPr lang="en-AU" sz="1800" b="1" dirty="0">
                <a:solidFill>
                  <a:srgbClr val="7030A0"/>
                </a:solidFill>
              </a:rPr>
              <a:t>(</a:t>
            </a:r>
            <a:r>
              <a:rPr lang="en-AU" sz="1800" dirty="0">
                <a:solidFill>
                  <a:srgbClr val="7030A0"/>
                </a:solidFill>
              </a:rPr>
              <a:t>deceased)</a:t>
            </a:r>
            <a:br>
              <a:rPr lang="en-AU" sz="1800" dirty="0"/>
            </a:br>
            <a:r>
              <a:rPr lang="en-AU" sz="2200" dirty="0">
                <a:solidFill>
                  <a:srgbClr val="009900"/>
                </a:solidFill>
              </a:rPr>
              <a:t>BPW Adelaide Past President </a:t>
            </a:r>
            <a:br>
              <a:rPr lang="en-AU" sz="2000" dirty="0">
                <a:solidFill>
                  <a:srgbClr val="009900"/>
                </a:solidFill>
              </a:rPr>
            </a:br>
            <a:br>
              <a:rPr lang="en-AU" sz="2000" dirty="0"/>
            </a:br>
            <a:r>
              <a:rPr lang="en-AU" sz="2000" dirty="0"/>
              <a:t>Sheila has served as BPW Adelaide President, BPW South Australia Representative on the BPW Australia Board, National Director of Membership and Executive Secretary of BPW Australia, and Coordinator of Committees for BPW International </a:t>
            </a:r>
            <a:br>
              <a:rPr lang="en-AU" sz="2000" dirty="0"/>
            </a:br>
            <a:br>
              <a:rPr lang="en-AU" sz="2000" dirty="0"/>
            </a:br>
            <a:r>
              <a:rPr lang="en-AU" sz="2000" dirty="0"/>
              <a:t>Sheila was awarded an OAM in 2003 for her community service in developing support services for women, advocating for women prisoners and raising awareness of social justice issues; she died in July 2018</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608" y="1361123"/>
            <a:ext cx="2645092" cy="3764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641632"/>
      </p:ext>
    </p:extLst>
  </p:cSld>
  <p:clrMapOvr>
    <a:masterClrMapping/>
  </p:clrMapOvr>
  <p:transition spd="slow" advClick="0" advTm="12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770" y="1291590"/>
            <a:ext cx="4460889" cy="3851910"/>
          </a:xfrm>
        </p:spPr>
        <p:txBody>
          <a:bodyPr>
            <a:normAutofit fontScale="90000"/>
          </a:bodyPr>
          <a:lstStyle/>
          <a:p>
            <a:pPr>
              <a:spcAft>
                <a:spcPts val="600"/>
              </a:spcAft>
            </a:pPr>
            <a:r>
              <a:rPr lang="en-AU" sz="2200" b="1" dirty="0">
                <a:solidFill>
                  <a:srgbClr val="7030A0"/>
                </a:solidFill>
              </a:rPr>
              <a:t>Mariam Hii</a:t>
            </a:r>
            <a:br>
              <a:rPr lang="en-AU" sz="2200" b="1" dirty="0">
                <a:solidFill>
                  <a:srgbClr val="7030A0"/>
                </a:solidFill>
              </a:rPr>
            </a:br>
            <a:r>
              <a:rPr lang="en-AU" sz="2200" dirty="0">
                <a:solidFill>
                  <a:srgbClr val="009900"/>
                </a:solidFill>
              </a:rPr>
              <a:t>Member of BPW Adelaide</a:t>
            </a:r>
            <a:br>
              <a:rPr lang="en-AU" sz="2200" dirty="0"/>
            </a:br>
            <a:br>
              <a:rPr lang="en-AU" sz="2000" dirty="0"/>
            </a:br>
            <a:r>
              <a:rPr lang="en-US" sz="1800" dirty="0"/>
              <a:t>Mariam is passionate about social justice; from a corporate background, she became a community development professional in the non-profit sector </a:t>
            </a:r>
            <a:br>
              <a:rPr lang="en-US" sz="1800" dirty="0"/>
            </a:br>
            <a:r>
              <a:rPr lang="en-US" sz="1800" dirty="0"/>
              <a:t>  </a:t>
            </a:r>
            <a:br>
              <a:rPr lang="en-US" sz="1800" dirty="0"/>
            </a:br>
            <a:r>
              <a:rPr lang="en-US" sz="1800" dirty="0"/>
              <a:t>Mariam has managed DV projects internationally and in Australia, with a focus on CALD communities </a:t>
            </a:r>
            <a:br>
              <a:rPr lang="en-US" sz="1800" dirty="0"/>
            </a:br>
            <a:br>
              <a:rPr lang="en-US" sz="1800" dirty="0"/>
            </a:br>
            <a:r>
              <a:rPr lang="en-US" sz="1800" dirty="0"/>
              <a:t>She is a Committee Member of the Social Impact Measurement Network Australia, SA Chapter and a White Ribbon Advocate for SA </a:t>
            </a:r>
            <a:br>
              <a:rPr lang="en-AU"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Tree>
    <p:extLst>
      <p:ext uri="{BB962C8B-B14F-4D97-AF65-F5344CB8AC3E}">
        <p14:creationId xmlns:p14="http://schemas.microsoft.com/office/powerpoint/2010/main" val="1861339767"/>
      </p:ext>
    </p:extLst>
  </p:cSld>
  <p:clrMapOvr>
    <a:masterClrMapping/>
  </p:clrMapOvr>
  <p:transition spd="slow" advClick="0" advTm="12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178" y="1355201"/>
            <a:ext cx="4292918" cy="3851910"/>
          </a:xfrm>
        </p:spPr>
        <p:txBody>
          <a:bodyPr>
            <a:normAutofit fontScale="90000"/>
          </a:bodyPr>
          <a:lstStyle/>
          <a:p>
            <a:r>
              <a:rPr lang="en-AU" sz="2200" b="1" dirty="0">
                <a:solidFill>
                  <a:srgbClr val="7030A0"/>
                </a:solidFill>
              </a:rPr>
              <a:t>Alison Collins</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US" sz="1800" dirty="0"/>
              <a:t>Alison works in government communications and has qualifications in Law and International Studies</a:t>
            </a:r>
            <a:br>
              <a:rPr lang="en-US" sz="1800" dirty="0"/>
            </a:br>
            <a:br>
              <a:rPr lang="en-US" sz="1800" dirty="0"/>
            </a:br>
            <a:r>
              <a:rPr lang="en-US" sz="1800" dirty="0"/>
              <a:t>She has interests in social justice and leadership development</a:t>
            </a:r>
            <a:br>
              <a:rPr lang="en-US" sz="1800" dirty="0"/>
            </a:br>
            <a:br>
              <a:rPr lang="en-US" sz="1800" dirty="0"/>
            </a:br>
            <a:r>
              <a:rPr lang="en-US" sz="1800" dirty="0"/>
              <a:t>With Mariam, Alison led and won the BPW Adelaide 2020 National Conference bid</a:t>
            </a:r>
            <a:br>
              <a:rPr lang="en-AU" sz="18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a:extLst>
              <a:ext uri="{FF2B5EF4-FFF2-40B4-BE49-F238E27FC236}">
                <a16:creationId xmlns:a16="http://schemas.microsoft.com/office/drawing/2014/main" id="{159131B6-723C-4A26-958E-B0C9E42E0C83}"/>
              </a:ext>
            </a:extLst>
          </p:cNvPr>
          <p:cNvPicPr>
            <a:picLocks noChangeAspect="1"/>
          </p:cNvPicPr>
          <p:nvPr/>
        </p:nvPicPr>
        <p:blipFill>
          <a:blip r:embed="rId2"/>
          <a:stretch>
            <a:fillRect/>
          </a:stretch>
        </p:blipFill>
        <p:spPr>
          <a:xfrm>
            <a:off x="623888" y="1460388"/>
            <a:ext cx="2992341" cy="2992341"/>
          </a:xfrm>
          <a:prstGeom prst="rect">
            <a:avLst/>
          </a:prstGeom>
        </p:spPr>
      </p:pic>
    </p:spTree>
    <p:extLst>
      <p:ext uri="{BB962C8B-B14F-4D97-AF65-F5344CB8AC3E}">
        <p14:creationId xmlns:p14="http://schemas.microsoft.com/office/powerpoint/2010/main" val="4173075222"/>
      </p:ext>
    </p:extLst>
  </p:cSld>
  <p:clrMapOvr>
    <a:masterClrMapping/>
  </p:clrMapOvr>
  <p:transition spd="slow" advClick="0" advTm="1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230" y="1325880"/>
            <a:ext cx="4247198" cy="3851910"/>
          </a:xfrm>
        </p:spPr>
        <p:txBody>
          <a:bodyPr>
            <a:normAutofit fontScale="90000"/>
          </a:bodyPr>
          <a:lstStyle/>
          <a:p>
            <a:r>
              <a:rPr lang="en-AU" sz="2000" b="1" dirty="0">
                <a:solidFill>
                  <a:srgbClr val="7030A0"/>
                </a:solidFill>
              </a:rPr>
              <a:t>Wendy Teasdale-Smith </a:t>
            </a:r>
            <a:br>
              <a:rPr lang="en-AU" sz="2000" dirty="0"/>
            </a:br>
            <a:r>
              <a:rPr lang="en-AU" sz="2000" dirty="0">
                <a:solidFill>
                  <a:srgbClr val="009900"/>
                </a:solidFill>
              </a:rPr>
              <a:t>Member of BPW Adelaide  </a:t>
            </a:r>
            <a:br>
              <a:rPr lang="en-AU" sz="2200" dirty="0"/>
            </a:br>
            <a:br>
              <a:rPr lang="en-AU" sz="2000" dirty="0"/>
            </a:br>
            <a:r>
              <a:rPr lang="en-US" sz="1800" dirty="0"/>
              <a:t>Wendy is an experienced board member, an academic and an executive coach with her own public speaking business: What’s The Stuff</a:t>
            </a:r>
            <a:br>
              <a:rPr lang="en-US" sz="1800" dirty="0"/>
            </a:br>
            <a:br>
              <a:rPr lang="en-US" sz="1800" dirty="0"/>
            </a:br>
            <a:r>
              <a:rPr lang="en-US" sz="1800" dirty="0"/>
              <a:t>Wendy is the South Australian coordinator for Women on Boards Australia </a:t>
            </a:r>
            <a:br>
              <a:rPr lang="en-US" sz="1800" dirty="0"/>
            </a:br>
            <a:br>
              <a:rPr lang="en-US" sz="1800" dirty="0"/>
            </a:br>
            <a:r>
              <a:rPr lang="en-US" sz="1800" dirty="0"/>
              <a:t>She was CEO of SATAC 2011-2016 and </a:t>
            </a:r>
            <a:br>
              <a:rPr lang="en-US" sz="1800" dirty="0"/>
            </a:br>
            <a:r>
              <a:rPr lang="en-US" sz="1800" dirty="0"/>
              <a:t>South Australia’s Telstra Business Woman of the Year, Community Category, in 2006 </a:t>
            </a:r>
            <a:br>
              <a:rPr lang="en-AU" sz="18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 name="Picture 4">
            <a:extLst>
              <a:ext uri="{FF2B5EF4-FFF2-40B4-BE49-F238E27FC236}">
                <a16:creationId xmlns:a16="http://schemas.microsoft.com/office/drawing/2014/main" id="{620A255D-D202-4028-B614-803A0B393042}"/>
              </a:ext>
            </a:extLst>
          </p:cNvPr>
          <p:cNvPicPr>
            <a:picLocks noChangeAspect="1"/>
          </p:cNvPicPr>
          <p:nvPr/>
        </p:nvPicPr>
        <p:blipFill>
          <a:blip r:embed="rId2"/>
          <a:stretch>
            <a:fillRect/>
          </a:stretch>
        </p:blipFill>
        <p:spPr>
          <a:xfrm>
            <a:off x="511782" y="1325880"/>
            <a:ext cx="3280990" cy="3280990"/>
          </a:xfrm>
          <a:prstGeom prst="rect">
            <a:avLst/>
          </a:prstGeom>
        </p:spPr>
      </p:pic>
    </p:spTree>
    <p:extLst>
      <p:ext uri="{BB962C8B-B14F-4D97-AF65-F5344CB8AC3E}">
        <p14:creationId xmlns:p14="http://schemas.microsoft.com/office/powerpoint/2010/main" val="2053178774"/>
      </p:ext>
    </p:extLst>
  </p:cSld>
  <p:clrMapOvr>
    <a:masterClrMapping/>
  </p:clrMapOvr>
  <p:transition spd="slow" advClick="0" advTm="1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0520" y="1291590"/>
            <a:ext cx="4292918" cy="3851910"/>
          </a:xfrm>
        </p:spPr>
        <p:txBody>
          <a:bodyPr>
            <a:normAutofit fontScale="90000"/>
          </a:bodyPr>
          <a:lstStyle/>
          <a:p>
            <a:r>
              <a:rPr lang="en-AU" sz="2200" b="1" dirty="0">
                <a:solidFill>
                  <a:srgbClr val="7030A0"/>
                </a:solidFill>
              </a:rPr>
              <a:t>Ethel Osazuwa</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AU" sz="2000" dirty="0"/>
              <a:t>Ethel is </a:t>
            </a:r>
            <a:r>
              <a:rPr lang="en-AU" sz="2000"/>
              <a:t>a member </a:t>
            </a:r>
            <a:r>
              <a:rPr lang="en-AU" sz="2000" dirty="0"/>
              <a:t>of BPW Adelaide</a:t>
            </a:r>
            <a:br>
              <a:rPr lang="en-AU" sz="2000" dirty="0"/>
            </a:br>
            <a:br>
              <a:rPr lang="en-AU" sz="2000" dirty="0"/>
            </a:br>
            <a:r>
              <a:rPr lang="en-AU" sz="2000" dirty="0"/>
              <a:t>Ethel is a young professional with international experience and interests in social policy and community development</a:t>
            </a:r>
            <a:br>
              <a:rPr lang="en-AU" sz="2000" dirty="0"/>
            </a:br>
            <a:br>
              <a:rPr lang="en-AU" sz="2000" dirty="0"/>
            </a:br>
            <a:br>
              <a:rPr lang="en-AU" sz="20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904" y="1808797"/>
            <a:ext cx="2790825"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088008"/>
      </p:ext>
    </p:extLst>
  </p:cSld>
  <p:clrMapOvr>
    <a:masterClrMapping/>
  </p:clrMapOvr>
  <p:transition spd="slow" advClick="0"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4974" y="837235"/>
            <a:ext cx="4125232" cy="821572"/>
          </a:xfrm>
          <a:prstGeom prst="rect">
            <a:avLst/>
          </a:prstGeom>
          <a:noFill/>
        </p:spPr>
        <p:txBody>
          <a:bodyPr wrap="none" rtlCol="0">
            <a:spAutoFit/>
          </a:bodyPr>
          <a:lstStyle/>
          <a:p>
            <a:pPr algn="ctr">
              <a:lnSpc>
                <a:spcPct val="150000"/>
              </a:lnSpc>
            </a:pPr>
            <a:r>
              <a:rPr lang="en-AU" sz="3600" dirty="0">
                <a:solidFill>
                  <a:srgbClr val="7030A0"/>
                </a:solidFill>
              </a:rPr>
              <a:t>BPW Australia Aims</a:t>
            </a:r>
          </a:p>
        </p:txBody>
      </p:sp>
      <p:sp>
        <p:nvSpPr>
          <p:cNvPr id="3" name="TextBox 2"/>
          <p:cNvSpPr txBox="1"/>
          <p:nvPr/>
        </p:nvSpPr>
        <p:spPr>
          <a:xfrm>
            <a:off x="928415" y="1814355"/>
            <a:ext cx="7378646" cy="2769989"/>
          </a:xfrm>
          <a:prstGeom prst="rect">
            <a:avLst/>
          </a:prstGeom>
          <a:noFill/>
        </p:spPr>
        <p:txBody>
          <a:bodyPr wrap="square" rtlCol="0">
            <a:spAutoFit/>
          </a:bodyPr>
          <a:lstStyle/>
          <a:p>
            <a:r>
              <a:rPr lang="en-AU" sz="2400" b="1" dirty="0">
                <a:solidFill>
                  <a:srgbClr val="92D050"/>
                </a:solidFill>
              </a:rPr>
              <a:t>4.   To undertake:</a:t>
            </a:r>
          </a:p>
          <a:p>
            <a:pPr marL="457200" indent="-457200">
              <a:spcBef>
                <a:spcPts val="1200"/>
              </a:spcBef>
              <a:buFont typeface="Arial" panose="020B0604020202020204" pitchFamily="34" charset="0"/>
              <a:buChar char="•"/>
            </a:pPr>
            <a:r>
              <a:rPr lang="en-AU" sz="2000" dirty="0"/>
              <a:t>national and international networking and co-operation</a:t>
            </a:r>
          </a:p>
          <a:p>
            <a:pPr marL="457200" indent="-457200">
              <a:spcBef>
                <a:spcPts val="1200"/>
              </a:spcBef>
              <a:buFont typeface="Arial" panose="020B0604020202020204" pitchFamily="34" charset="0"/>
              <a:buChar char="•"/>
            </a:pPr>
            <a:r>
              <a:rPr lang="en-AU" sz="2000" dirty="0"/>
              <a:t>non-profit projects that help women gain economic independence</a:t>
            </a:r>
          </a:p>
          <a:p>
            <a:pPr marL="457200" indent="-457200">
              <a:spcBef>
                <a:spcPts val="1200"/>
              </a:spcBef>
              <a:buFont typeface="Arial" panose="020B0604020202020204" pitchFamily="34" charset="0"/>
              <a:buChar char="•"/>
            </a:pPr>
            <a:r>
              <a:rPr lang="en-AU" sz="2000" dirty="0"/>
              <a:t>to present the views of Australian women to BPW International, responsible Australian authorities, governments, business and civil society</a:t>
            </a:r>
          </a:p>
        </p:txBody>
      </p:sp>
      <p:grpSp>
        <p:nvGrpSpPr>
          <p:cNvPr id="10" name="Group 9"/>
          <p:cNvGrpSpPr/>
          <p:nvPr/>
        </p:nvGrpSpPr>
        <p:grpSpPr>
          <a:xfrm>
            <a:off x="154547" y="4584344"/>
            <a:ext cx="7344176" cy="1208453"/>
            <a:chOff x="77275" y="5059480"/>
            <a:chExt cx="9792234" cy="1772762"/>
          </a:xfrm>
        </p:grpSpPr>
        <p:pic>
          <p:nvPicPr>
            <p:cNvPr id="11269" name="Picture 3"/>
            <p:cNvPicPr>
              <a:picLocks noChangeAspect="1"/>
            </p:cNvPicPr>
            <p:nvPr/>
          </p:nvPicPr>
          <p:blipFill>
            <a:blip r:embed="rId2" cstate="print"/>
            <a:srcRect l="11739" t="31915" r="10497" b="46242"/>
            <a:stretch>
              <a:fillRect/>
            </a:stretch>
          </p:blipFill>
          <p:spPr bwMode="auto">
            <a:xfrm>
              <a:off x="3120981" y="5235436"/>
              <a:ext cx="6748528" cy="1420848"/>
            </a:xfrm>
            <a:prstGeom prst="rect">
              <a:avLst/>
            </a:prstGeom>
            <a:noFill/>
            <a:ln w="9525">
              <a:noFill/>
              <a:miter lim="800000"/>
              <a:headEnd/>
              <a:tailEnd/>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75" y="5059480"/>
              <a:ext cx="2515672" cy="1772762"/>
            </a:xfrm>
            <a:prstGeom prst="rect">
              <a:avLst/>
            </a:prstGeom>
          </p:spPr>
        </p:pic>
      </p:grpSp>
      <p:pic>
        <p:nvPicPr>
          <p:cNvPr id="34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4289" y="4653623"/>
            <a:ext cx="1025544" cy="92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999247"/>
      </p:ext>
    </p:extLst>
  </p:cSld>
  <p:clrMapOvr>
    <a:masterClrMapping/>
  </p:clrMapOvr>
  <p:transition spd="slow" advClick="0" advTm="12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770" y="1291590"/>
            <a:ext cx="4548504" cy="3657600"/>
          </a:xfrm>
        </p:spPr>
        <p:txBody>
          <a:bodyPr>
            <a:normAutofit/>
          </a:bodyPr>
          <a:lstStyle/>
          <a:p>
            <a:pPr>
              <a:spcAft>
                <a:spcPts val="600"/>
              </a:spcAft>
            </a:pPr>
            <a:r>
              <a:rPr lang="en-AU" sz="2200" b="1" dirty="0">
                <a:solidFill>
                  <a:srgbClr val="7030A0"/>
                </a:solidFill>
              </a:rPr>
              <a:t>Elise Thomson</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AU" sz="1800" dirty="0"/>
              <a:t>Elise is a solicitor primarily practicing in Family Law, Wills and Estates and Conveyancing; she is located in Port Adelaide but also services the southern, eastern and CBD areas </a:t>
            </a:r>
            <a:br>
              <a:rPr lang="en-AU" sz="1800" dirty="0"/>
            </a:br>
            <a:br>
              <a:rPr lang="en-AU" sz="1800" dirty="0"/>
            </a:br>
            <a:r>
              <a:rPr lang="en-AU" sz="1800" dirty="0"/>
              <a:t>Elise has a business, accounting and resources sector background and is an avid scuba diver in her spare time</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0726" y="1633648"/>
            <a:ext cx="2566987" cy="339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608702"/>
      </p:ext>
    </p:extLst>
  </p:cSld>
  <p:clrMapOvr>
    <a:masterClrMapping/>
  </p:clrMapOvr>
  <p:transition spd="slow" advClick="0" advTm="12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191" y="1291590"/>
            <a:ext cx="4126728" cy="3657600"/>
          </a:xfrm>
        </p:spPr>
        <p:txBody>
          <a:bodyPr>
            <a:normAutofit fontScale="90000"/>
          </a:bodyPr>
          <a:lstStyle/>
          <a:p>
            <a:pPr>
              <a:spcAft>
                <a:spcPts val="600"/>
              </a:spcAft>
            </a:pPr>
            <a:r>
              <a:rPr lang="en-AU" sz="2200" b="1" dirty="0">
                <a:solidFill>
                  <a:srgbClr val="7030A0"/>
                </a:solidFill>
              </a:rPr>
              <a:t>Penny Lello</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US" sz="1800" dirty="0"/>
              <a:t>Penny is an experienced executive leader, facilitator and coach </a:t>
            </a:r>
            <a:br>
              <a:rPr lang="en-US" sz="1800" dirty="0"/>
            </a:br>
            <a:br>
              <a:rPr lang="en-US" sz="1800" dirty="0"/>
            </a:br>
            <a:r>
              <a:rPr lang="en-US" sz="1800" dirty="0"/>
              <a:t>Penny is a certified Advanced Meditation Teacher and runs her own change management business: Deepening Change</a:t>
            </a:r>
            <a:br>
              <a:rPr lang="en-US" sz="1800" dirty="0"/>
            </a:br>
            <a:br>
              <a:rPr lang="en-US" sz="1800" dirty="0"/>
            </a:br>
            <a:br>
              <a:rPr lang="en-US" sz="1800" dirty="0"/>
            </a:br>
            <a:br>
              <a:rPr lang="en-US"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5" name="Picture 4">
            <a:extLst>
              <a:ext uri="{FF2B5EF4-FFF2-40B4-BE49-F238E27FC236}">
                <a16:creationId xmlns:a16="http://schemas.microsoft.com/office/drawing/2014/main" id="{02185FE7-DAFC-473F-A0C3-60106210321D}"/>
              </a:ext>
            </a:extLst>
          </p:cNvPr>
          <p:cNvPicPr>
            <a:picLocks noChangeAspect="1"/>
          </p:cNvPicPr>
          <p:nvPr/>
        </p:nvPicPr>
        <p:blipFill>
          <a:blip r:embed="rId2"/>
          <a:stretch>
            <a:fillRect/>
          </a:stretch>
        </p:blipFill>
        <p:spPr>
          <a:xfrm>
            <a:off x="720726" y="1878271"/>
            <a:ext cx="3049531" cy="2455190"/>
          </a:xfrm>
          <a:prstGeom prst="rect">
            <a:avLst/>
          </a:prstGeom>
        </p:spPr>
      </p:pic>
    </p:spTree>
    <p:extLst>
      <p:ext uri="{BB962C8B-B14F-4D97-AF65-F5344CB8AC3E}">
        <p14:creationId xmlns:p14="http://schemas.microsoft.com/office/powerpoint/2010/main" val="3759965088"/>
      </p:ext>
    </p:extLst>
  </p:cSld>
  <p:clrMapOvr>
    <a:masterClrMapping/>
  </p:clrMapOvr>
  <p:transition spd="slow" advClick="0" advTm="12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3346" y="1387793"/>
            <a:ext cx="4130091" cy="3755707"/>
          </a:xfrm>
        </p:spPr>
        <p:txBody>
          <a:bodyPr>
            <a:normAutofit fontScale="90000"/>
          </a:bodyPr>
          <a:lstStyle/>
          <a:p>
            <a:r>
              <a:rPr lang="en-AU" sz="2200" b="1" dirty="0">
                <a:solidFill>
                  <a:srgbClr val="7030A0"/>
                </a:solidFill>
              </a:rPr>
              <a:t>Liz Davies</a:t>
            </a:r>
            <a:br>
              <a:rPr lang="en-AU" sz="2200" dirty="0"/>
            </a:br>
            <a:r>
              <a:rPr lang="en-AU" sz="2200" dirty="0">
                <a:solidFill>
                  <a:srgbClr val="009900"/>
                </a:solidFill>
              </a:rPr>
              <a:t>Member of BPW Adelaide  </a:t>
            </a:r>
            <a:br>
              <a:rPr lang="en-AU" sz="2200" dirty="0"/>
            </a:br>
            <a:br>
              <a:rPr lang="en-AU" sz="2000" dirty="0"/>
            </a:br>
            <a:r>
              <a:rPr lang="en-AU" sz="2000" dirty="0"/>
              <a:t>Liz </a:t>
            </a:r>
            <a:r>
              <a:rPr lang="en-US" sz="2000" dirty="0"/>
              <a:t>is a longterm member of BPW Adelaide </a:t>
            </a:r>
            <a:r>
              <a:rPr lang="en-AU" sz="2000" dirty="0"/>
              <a:t> and founding President of BPW Alice Springs </a:t>
            </a:r>
            <a:br>
              <a:rPr lang="en-AU" sz="2000" dirty="0"/>
            </a:br>
            <a:br>
              <a:rPr lang="en-AU" sz="2000" dirty="0"/>
            </a:br>
            <a:r>
              <a:rPr lang="en-AU" sz="2000" dirty="0"/>
              <a:t>Liz was the also the founding President of </a:t>
            </a:r>
            <a:r>
              <a:rPr lang="en-US" sz="2000" dirty="0"/>
              <a:t>Self Storage Association of Australia and established Self Storage Australia in 1986</a:t>
            </a:r>
            <a:br>
              <a:rPr lang="en-AU" sz="20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a:extLst>
              <a:ext uri="{FF2B5EF4-FFF2-40B4-BE49-F238E27FC236}">
                <a16:creationId xmlns:a16="http://schemas.microsoft.com/office/drawing/2014/main" id="{7BC993F3-6F86-4105-8043-147C77E7FE9C}"/>
              </a:ext>
            </a:extLst>
          </p:cNvPr>
          <p:cNvPicPr>
            <a:picLocks noChangeAspect="1"/>
          </p:cNvPicPr>
          <p:nvPr/>
        </p:nvPicPr>
        <p:blipFill>
          <a:blip r:embed="rId2"/>
          <a:stretch>
            <a:fillRect/>
          </a:stretch>
        </p:blipFill>
        <p:spPr>
          <a:xfrm>
            <a:off x="1295400" y="1304674"/>
            <a:ext cx="2452193" cy="3684420"/>
          </a:xfrm>
          <a:prstGeom prst="rect">
            <a:avLst/>
          </a:prstGeom>
        </p:spPr>
      </p:pic>
    </p:spTree>
    <p:extLst>
      <p:ext uri="{BB962C8B-B14F-4D97-AF65-F5344CB8AC3E}">
        <p14:creationId xmlns:p14="http://schemas.microsoft.com/office/powerpoint/2010/main" val="932799534"/>
      </p:ext>
    </p:extLst>
  </p:cSld>
  <p:clrMapOvr>
    <a:masterClrMapping/>
  </p:clrMapOvr>
  <p:transition spd="slow" advClick="0" advTm="12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4740" y="1291590"/>
            <a:ext cx="4818698" cy="3851910"/>
          </a:xfrm>
        </p:spPr>
        <p:txBody>
          <a:bodyPr>
            <a:normAutofit fontScale="90000"/>
          </a:bodyPr>
          <a:lstStyle/>
          <a:p>
            <a:r>
              <a:rPr lang="en-AU" sz="2200" b="1" dirty="0">
                <a:solidFill>
                  <a:srgbClr val="7030A0"/>
                </a:solidFill>
              </a:rPr>
              <a:t>Verena Colby</a:t>
            </a:r>
            <a:br>
              <a:rPr lang="en-AU" sz="2200" b="1" dirty="0">
                <a:solidFill>
                  <a:srgbClr val="7030A0"/>
                </a:solidFill>
              </a:rPr>
            </a:br>
            <a:r>
              <a:rPr lang="en-AU" sz="2200" dirty="0">
                <a:solidFill>
                  <a:srgbClr val="009900"/>
                </a:solidFill>
              </a:rPr>
              <a:t>Member of BPW Adelaide  </a:t>
            </a:r>
            <a:br>
              <a:rPr lang="en-AU" sz="2200" dirty="0"/>
            </a:br>
            <a:br>
              <a:rPr lang="en-AU" sz="2000" dirty="0"/>
            </a:br>
            <a:r>
              <a:rPr lang="en-AU" sz="2000" dirty="0"/>
              <a:t>Verena </a:t>
            </a:r>
            <a:r>
              <a:rPr lang="en-US" sz="2000" dirty="0"/>
              <a:t>is a member of BPW Adelaide</a:t>
            </a:r>
            <a:br>
              <a:rPr lang="en-US" sz="2000" dirty="0"/>
            </a:br>
            <a:br>
              <a:rPr lang="en-US" sz="2000" dirty="0"/>
            </a:br>
            <a:r>
              <a:rPr lang="en-US" sz="2000" dirty="0"/>
              <a:t>Verena has special interests in helping  young women living with disabilities in rural and remote areas and the LGBTQI community to build capacity and increase resilience</a:t>
            </a:r>
            <a:br>
              <a:rPr lang="en-US" sz="2000" dirty="0"/>
            </a:br>
            <a:br>
              <a:rPr lang="en-US" sz="2000" dirty="0"/>
            </a:br>
            <a:r>
              <a:rPr lang="en-US" sz="2000" dirty="0"/>
              <a:t>Her background in rehabilitation and health services management has helped to start new programs and to support others that provide support to families and children</a:t>
            </a: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3" y="1580198"/>
            <a:ext cx="2465387" cy="3287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799534"/>
      </p:ext>
    </p:extLst>
  </p:cSld>
  <p:clrMapOvr>
    <a:masterClrMapping/>
  </p:clrMapOvr>
  <p:transition spd="slow" advClick="0" advTm="1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fontScale="90000"/>
          </a:bodyPr>
          <a:lstStyle/>
          <a:p>
            <a:pPr lvl="0"/>
            <a:r>
              <a:rPr lang="en-AU" sz="2200" b="1" dirty="0">
                <a:solidFill>
                  <a:srgbClr val="7030A0"/>
                </a:solidFill>
              </a:rPr>
              <a:t>Perla Soberon Brittle </a:t>
            </a:r>
            <a:br>
              <a:rPr lang="en-AU" sz="2200" dirty="0"/>
            </a:br>
            <a:r>
              <a:rPr lang="en-AU" sz="2200" dirty="0">
                <a:solidFill>
                  <a:srgbClr val="009900"/>
                </a:solidFill>
              </a:rPr>
              <a:t>BPW Adelaide Past President </a:t>
            </a:r>
            <a:br>
              <a:rPr lang="en-AU" sz="2000" dirty="0">
                <a:solidFill>
                  <a:srgbClr val="009900"/>
                </a:solidFill>
              </a:rPr>
            </a:br>
            <a:br>
              <a:rPr lang="en-AU" sz="2000" dirty="0"/>
            </a:br>
            <a:r>
              <a:rPr lang="en-AU" sz="2000" dirty="0"/>
              <a:t>Perla has previously served as BPW Adelaide President and BPW South Australia Representative on the BPW Australia Board, and as the National Director of Membership of BPW Australia </a:t>
            </a:r>
            <a:br>
              <a:rPr lang="en-AU" sz="2000" dirty="0"/>
            </a:br>
            <a:br>
              <a:rPr lang="en-AU" sz="2000" dirty="0"/>
            </a:br>
            <a:r>
              <a:rPr lang="en-AU" sz="2000" dirty="0"/>
              <a:t>Perla is a Fellow of the Institute of Certified Bookkeepers Australia, a Member of the Australian Institute of Company Directors, and serves on several community boards</a:t>
            </a: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p:cNvPicPr/>
          <p:nvPr/>
        </p:nvPicPr>
        <p:blipFill rotWithShape="1">
          <a:blip r:embed="rId2">
            <a:extLst>
              <a:ext uri="{28A0092B-C50C-407E-A947-70E740481C1C}">
                <a14:useLocalDpi xmlns:a14="http://schemas.microsoft.com/office/drawing/2010/main" val="0"/>
              </a:ext>
            </a:extLst>
          </a:blip>
          <a:srcRect b="17964"/>
          <a:stretch/>
        </p:blipFill>
        <p:spPr bwMode="auto">
          <a:xfrm>
            <a:off x="607694" y="1673542"/>
            <a:ext cx="2535555" cy="27727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2416834"/>
      </p:ext>
    </p:extLst>
  </p:cSld>
  <p:clrMapOvr>
    <a:masterClrMapping/>
  </p:clrMapOvr>
  <p:transition spd="slow" advClick="0" advTm="1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fontScale="90000"/>
          </a:bodyPr>
          <a:lstStyle/>
          <a:p>
            <a:r>
              <a:rPr lang="en-AU" sz="2200" b="1" dirty="0">
                <a:solidFill>
                  <a:srgbClr val="7030A0"/>
                </a:solidFill>
              </a:rPr>
              <a:t>Yvonne Todd</a:t>
            </a:r>
            <a:br>
              <a:rPr lang="en-AU" sz="2200" b="1" dirty="0">
                <a:solidFill>
                  <a:srgbClr val="7030A0"/>
                </a:solidFill>
              </a:rPr>
            </a:br>
            <a:r>
              <a:rPr lang="en-AU" sz="2200" dirty="0">
                <a:solidFill>
                  <a:srgbClr val="009900"/>
                </a:solidFill>
              </a:rPr>
              <a:t>Longterm member of BPW Adelaide</a:t>
            </a:r>
            <a:br>
              <a:rPr lang="en-AU" sz="2200" dirty="0"/>
            </a:br>
            <a:br>
              <a:rPr lang="en-AU" sz="2000" dirty="0"/>
            </a:br>
            <a:r>
              <a:rPr lang="en-AU" sz="2000" dirty="0"/>
              <a:t>Yvonne </a:t>
            </a:r>
            <a:r>
              <a:rPr lang="en-US" sz="2000" dirty="0"/>
              <a:t>is a local councillor in the City of Mitcham and is active in disability advocacy</a:t>
            </a:r>
            <a:br>
              <a:rPr lang="en-US" sz="2000" dirty="0"/>
            </a:br>
            <a:br>
              <a:rPr lang="en-US" sz="2000" dirty="0"/>
            </a:br>
            <a:r>
              <a:rPr lang="en-US" sz="2000" dirty="0"/>
              <a:t>Yvonne served as Vice President Policy for BPW Australia 2004-2007 and as BPW Australia’s Representative on the Economic Security for Women National Alliance in 2003 </a:t>
            </a: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 y="1227773"/>
            <a:ext cx="2796177" cy="362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799534"/>
      </p:ext>
    </p:extLst>
  </p:cSld>
  <p:clrMapOvr>
    <a:masterClrMapping/>
  </p:clrMapOvr>
  <p:transition spd="slow" advClick="0" advTm="1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191" y="1291590"/>
            <a:ext cx="4126728" cy="3657600"/>
          </a:xfrm>
        </p:spPr>
        <p:txBody>
          <a:bodyPr>
            <a:normAutofit/>
          </a:bodyPr>
          <a:lstStyle/>
          <a:p>
            <a:pPr>
              <a:spcAft>
                <a:spcPts val="600"/>
              </a:spcAft>
            </a:pPr>
            <a:r>
              <a:rPr lang="en-AU" sz="2200" b="1" dirty="0">
                <a:solidFill>
                  <a:srgbClr val="7030A0"/>
                </a:solidFill>
              </a:rPr>
              <a:t>Stacey Nelan</a:t>
            </a:r>
            <a:br>
              <a:rPr lang="en-AU" sz="2200" b="1" dirty="0">
                <a:solidFill>
                  <a:srgbClr val="7030A0"/>
                </a:solidFill>
              </a:rPr>
            </a:br>
            <a:br>
              <a:rPr lang="en-AU" sz="2000" dirty="0"/>
            </a:br>
            <a:r>
              <a:rPr lang="en-US" sz="1800" dirty="0"/>
              <a:t>Stacey Nelan is the Workplace Program Advisor for White Ribbon Australia and a became a White Ribbon Advocate in 2016</a:t>
            </a:r>
            <a:br>
              <a:rPr lang="en-US" sz="1800" dirty="0"/>
            </a:br>
            <a:br>
              <a:rPr lang="en-US" sz="1800" dirty="0"/>
            </a:br>
            <a:r>
              <a:rPr lang="en-US" sz="1800" dirty="0"/>
              <a:t>She is an accomplished speaker on domestic and family violence in Australia and the White Ribbon Workplace Accreditation Program</a:t>
            </a:r>
            <a:br>
              <a:rPr lang="en-US" sz="1800" dirty="0"/>
            </a:br>
            <a:br>
              <a:rPr lang="en-US" sz="1800" dirty="0"/>
            </a:br>
            <a:br>
              <a:rPr lang="en-US" sz="1800" dirty="0"/>
            </a:br>
            <a:endParaRPr lang="en-AU" sz="18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3">
            <a:extLst>
              <a:ext uri="{FF2B5EF4-FFF2-40B4-BE49-F238E27FC236}">
                <a16:creationId xmlns:a16="http://schemas.microsoft.com/office/drawing/2014/main" id="{A0D90443-BB16-4BE3-B9CA-CB315A41DC07}"/>
              </a:ext>
            </a:extLst>
          </p:cNvPr>
          <p:cNvPicPr>
            <a:picLocks noChangeAspect="1"/>
          </p:cNvPicPr>
          <p:nvPr/>
        </p:nvPicPr>
        <p:blipFill>
          <a:blip r:embed="rId2"/>
          <a:stretch>
            <a:fillRect/>
          </a:stretch>
        </p:blipFill>
        <p:spPr>
          <a:xfrm>
            <a:off x="927304" y="1693628"/>
            <a:ext cx="2237316" cy="2679079"/>
          </a:xfrm>
          <a:prstGeom prst="rect">
            <a:avLst/>
          </a:prstGeom>
        </p:spPr>
      </p:pic>
    </p:spTree>
    <p:extLst>
      <p:ext uri="{BB962C8B-B14F-4D97-AF65-F5344CB8AC3E}">
        <p14:creationId xmlns:p14="http://schemas.microsoft.com/office/powerpoint/2010/main" val="88828182"/>
      </p:ext>
    </p:extLst>
  </p:cSld>
  <p:clrMapOvr>
    <a:masterClrMapping/>
  </p:clrMapOvr>
  <p:transition spd="slow" advClick="0" advTm="12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230" y="1325880"/>
            <a:ext cx="4247198" cy="3851910"/>
          </a:xfrm>
        </p:spPr>
        <p:txBody>
          <a:bodyPr>
            <a:normAutofit/>
          </a:bodyPr>
          <a:lstStyle/>
          <a:p>
            <a:r>
              <a:rPr lang="en-AU" sz="2000" b="1" dirty="0">
                <a:solidFill>
                  <a:srgbClr val="7030A0"/>
                </a:solidFill>
              </a:rPr>
              <a:t>Lila Loielo</a:t>
            </a:r>
            <a:br>
              <a:rPr lang="en-AU" sz="2000" dirty="0"/>
            </a:br>
            <a:br>
              <a:rPr lang="en-AU" sz="2000" dirty="0"/>
            </a:br>
            <a:br>
              <a:rPr lang="en-AU" sz="1800" dirty="0"/>
            </a:br>
            <a:r>
              <a:rPr lang="en-AU" sz="1800" dirty="0"/>
              <a:t>Lila completed her Honours in Psychology in 2018</a:t>
            </a:r>
            <a:br>
              <a:rPr lang="en-AU" sz="1800" dirty="0"/>
            </a:br>
            <a:br>
              <a:rPr lang="en-AU" sz="1800" dirty="0"/>
            </a:br>
            <a:r>
              <a:rPr lang="en-AU" sz="1800" dirty="0"/>
              <a:t>She is currently spreading her wings in London</a:t>
            </a:r>
            <a:br>
              <a:rPr lang="en-AU" sz="1800" dirty="0"/>
            </a:br>
            <a:br>
              <a:rPr lang="en-AU" sz="1800" dirty="0"/>
            </a:br>
            <a:br>
              <a:rPr lang="en-AU" sz="1800" dirty="0"/>
            </a:br>
            <a:br>
              <a:rPr lang="en-AU" sz="18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110" y="1703070"/>
            <a:ext cx="2697480" cy="269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1598112"/>
      </p:ext>
    </p:extLst>
  </p:cSld>
  <p:clrMapOvr>
    <a:masterClrMapping/>
  </p:clrMapOvr>
  <p:transition spd="slow" advClick="0" advTm="12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4770" y="1291590"/>
            <a:ext cx="4578668" cy="3851910"/>
          </a:xfrm>
        </p:spPr>
        <p:txBody>
          <a:bodyPr>
            <a:normAutofit/>
          </a:bodyPr>
          <a:lstStyle/>
          <a:p>
            <a:pPr>
              <a:spcAft>
                <a:spcPts val="600"/>
              </a:spcAft>
            </a:pPr>
            <a:r>
              <a:rPr lang="en-AU" sz="2200" b="1" dirty="0">
                <a:solidFill>
                  <a:srgbClr val="7030A0"/>
                </a:solidFill>
              </a:rPr>
              <a:t>Dr Sandy Bradley</a:t>
            </a:r>
            <a:br>
              <a:rPr lang="en-AU" sz="2200" b="1" dirty="0">
                <a:solidFill>
                  <a:srgbClr val="7030A0"/>
                </a:solidFill>
              </a:rPr>
            </a:br>
            <a:br>
              <a:rPr lang="en-AU" sz="2200" dirty="0">
                <a:solidFill>
                  <a:srgbClr val="009900"/>
                </a:solidFill>
              </a:rPr>
            </a:br>
            <a:r>
              <a:rPr lang="en-AU" sz="1800" dirty="0"/>
              <a:t>Sandy is a registered nurse with several tertiary and post-graduate degrees </a:t>
            </a:r>
            <a:br>
              <a:rPr lang="en-AU" sz="1800" dirty="0"/>
            </a:br>
            <a:br>
              <a:rPr lang="en-AU" sz="1800" dirty="0"/>
            </a:br>
            <a:r>
              <a:rPr lang="en-AU" sz="1800" dirty="0"/>
              <a:t>Sandy thrives on research and education; her specialty area is aged and end of life care and the choices women make </a:t>
            </a:r>
            <a:br>
              <a:rPr lang="en-AU" sz="1800" dirty="0"/>
            </a:br>
            <a:br>
              <a:rPr lang="en-AU" sz="1800" dirty="0"/>
            </a:br>
            <a:r>
              <a:rPr lang="en-AU" sz="1800" dirty="0"/>
              <a:t>Sandy wouldn't be where she is today without the belief, strength and commitment of many female mentors, including those at BPW </a:t>
            </a:r>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6" y="1405255"/>
            <a:ext cx="2566987"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465423"/>
      </p:ext>
    </p:extLst>
  </p:cSld>
  <p:clrMapOvr>
    <a:masterClrMapping/>
  </p:clrMapOvr>
  <p:transition spd="slow" advClick="0" advTm="12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0" y="1291590"/>
            <a:ext cx="4430078" cy="3851910"/>
          </a:xfrm>
        </p:spPr>
        <p:txBody>
          <a:bodyPr>
            <a:normAutofit/>
          </a:bodyPr>
          <a:lstStyle/>
          <a:p>
            <a:r>
              <a:rPr lang="en-AU" sz="2200" b="1" dirty="0">
                <a:solidFill>
                  <a:srgbClr val="7030A0"/>
                </a:solidFill>
              </a:rPr>
              <a:t>Viv Hazel Streeter</a:t>
            </a:r>
            <a:br>
              <a:rPr lang="en-AU" sz="2200" dirty="0"/>
            </a:br>
            <a:br>
              <a:rPr lang="en-AU" sz="2200" dirty="0"/>
            </a:br>
            <a:br>
              <a:rPr lang="en-AU" sz="2000" dirty="0"/>
            </a:br>
            <a:r>
              <a:rPr lang="en-AU" sz="1800" dirty="0"/>
              <a:t>Viv transferred to BPW Adelaide from BPW Adelaide Hills and has contributed to the work of BPW at national and international levels</a:t>
            </a:r>
            <a:br>
              <a:rPr lang="en-AU" sz="1800" dirty="0"/>
            </a:br>
            <a:br>
              <a:rPr lang="en-AU" sz="1800" dirty="0"/>
            </a:br>
            <a:r>
              <a:rPr lang="en-AU" sz="1800" dirty="0"/>
              <a:t>Viv was recognised by BPW International at the BPW International Congress in Jeju, Korea in 2013</a:t>
            </a:r>
            <a:br>
              <a:rPr lang="en-AU" sz="2000" dirty="0"/>
            </a:br>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 y="1410493"/>
            <a:ext cx="3687011" cy="276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368550"/>
      </p:ext>
    </p:extLst>
  </p:cSld>
  <p:clrMapOvr>
    <a:masterClrMapping/>
  </p:clrMapOvr>
  <p:transition spd="slow" advClick="0"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84775"/>
          </a:xfrm>
          <a:prstGeom prst="rect">
            <a:avLst/>
          </a:prstGeom>
        </p:spPr>
        <p:txBody>
          <a:bodyPr wrap="square">
            <a:spAutoFit/>
          </a:bodyPr>
          <a:lstStyle/>
          <a:p>
            <a:r>
              <a:rPr lang="en-AU" sz="3200" b="1" dirty="0">
                <a:solidFill>
                  <a:srgbClr val="7030A0"/>
                </a:solidFill>
              </a:rPr>
              <a:t>BPW History </a:t>
            </a:r>
          </a:p>
        </p:txBody>
      </p:sp>
      <p:sp>
        <p:nvSpPr>
          <p:cNvPr id="6" name="TextBox 5"/>
          <p:cNvSpPr txBox="1"/>
          <p:nvPr/>
        </p:nvSpPr>
        <p:spPr>
          <a:xfrm>
            <a:off x="1131570" y="1874520"/>
            <a:ext cx="4480560" cy="2431435"/>
          </a:xfrm>
          <a:prstGeom prst="rect">
            <a:avLst/>
          </a:prstGeom>
          <a:noFill/>
        </p:spPr>
        <p:txBody>
          <a:bodyPr wrap="square" rtlCol="0">
            <a:spAutoFit/>
          </a:bodyPr>
          <a:lstStyle/>
          <a:p>
            <a:r>
              <a:rPr lang="en-AU" sz="2400" dirty="0">
                <a:solidFill>
                  <a:srgbClr val="009900"/>
                </a:solidFill>
              </a:rPr>
              <a:t>Founder: Lena Madesin Phillips </a:t>
            </a:r>
          </a:p>
          <a:p>
            <a:pPr>
              <a:spcBef>
                <a:spcPts val="1800"/>
              </a:spcBef>
            </a:pPr>
            <a:r>
              <a:rPr lang="en-AU" sz="2000" i="1" dirty="0"/>
              <a:t>Make no small plans – they have no power to stir the blood</a:t>
            </a:r>
          </a:p>
          <a:p>
            <a:pPr>
              <a:spcBef>
                <a:spcPts val="1800"/>
              </a:spcBef>
            </a:pPr>
            <a:r>
              <a:rPr lang="en-AU" sz="2000" i="1" dirty="0"/>
              <a:t>Without economic security there can be no independence for women</a:t>
            </a:r>
          </a:p>
          <a:p>
            <a:endParaRPr lang="en-AU"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170" y="1414254"/>
            <a:ext cx="2674620" cy="352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641317"/>
      </p:ext>
    </p:extLst>
  </p:cSld>
  <p:clrMapOvr>
    <a:masterClrMapping/>
  </p:clrMapOvr>
  <p:transition spd="slow" advClick="0" advTm="12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105539"/>
            <a:ext cx="7886700" cy="848992"/>
          </a:xfrm>
        </p:spPr>
        <p:txBody>
          <a:bodyPr>
            <a:normAutofit/>
          </a:bodyPr>
          <a:lstStyle/>
          <a:p>
            <a:r>
              <a:rPr lang="en-AU" sz="2800" b="1" dirty="0">
                <a:solidFill>
                  <a:srgbClr val="7030A0"/>
                </a:solidFill>
                <a:latin typeface="+mn-lt"/>
                <a:ea typeface="+mn-ea"/>
                <a:cs typeface="+mn-cs"/>
              </a:rPr>
              <a:t>BPW Adelaide Hills and BPW Heysen  </a:t>
            </a:r>
            <a:endParaRPr lang="en-AU" sz="2800" dirty="0">
              <a:solidFill>
                <a:srgbClr val="7030A0"/>
              </a:solidFill>
              <a:latin typeface="+mn-lt"/>
              <a:ea typeface="+mn-ea"/>
              <a:cs typeface="+mn-cs"/>
            </a:endParaRPr>
          </a:p>
        </p:txBody>
      </p:sp>
      <p:sp>
        <p:nvSpPr>
          <p:cNvPr id="3" name="Content Placeholder 2"/>
          <p:cNvSpPr>
            <a:spLocks noGrp="1"/>
          </p:cNvSpPr>
          <p:nvPr>
            <p:ph sz="half" idx="1"/>
          </p:nvPr>
        </p:nvSpPr>
        <p:spPr>
          <a:xfrm>
            <a:off x="628650" y="2336801"/>
            <a:ext cx="3406140" cy="3332479"/>
          </a:xfrm>
        </p:spPr>
        <p:txBody>
          <a:bodyPr>
            <a:normAutofit/>
          </a:bodyPr>
          <a:lstStyle/>
          <a:p>
            <a:pPr marL="0" indent="0">
              <a:buNone/>
            </a:pPr>
            <a:r>
              <a:rPr lang="en-AU" sz="1800" dirty="0">
                <a:solidFill>
                  <a:srgbClr val="009900"/>
                </a:solidFill>
              </a:rPr>
              <a:t>BPW Adelaide Hills </a:t>
            </a:r>
            <a:r>
              <a:rPr lang="en-AU" sz="1800" dirty="0"/>
              <a:t>was established in 1995 and closed in 2017</a:t>
            </a:r>
          </a:p>
          <a:p>
            <a:pPr marL="0" indent="0">
              <a:spcBef>
                <a:spcPts val="1800"/>
              </a:spcBef>
              <a:buNone/>
            </a:pPr>
            <a:r>
              <a:rPr lang="en-AU" sz="1800" dirty="0">
                <a:solidFill>
                  <a:srgbClr val="009900"/>
                </a:solidFill>
              </a:rPr>
              <a:t>BPW Heysen </a:t>
            </a:r>
            <a:r>
              <a:rPr lang="en-AU" sz="1800" dirty="0"/>
              <a:t>was established in 2016 and chartered in 2017; it closed in 2018</a:t>
            </a:r>
          </a:p>
          <a:p>
            <a:pPr marL="0" indent="0">
              <a:spcBef>
                <a:spcPts val="1800"/>
              </a:spcBef>
              <a:buNone/>
            </a:pPr>
            <a:r>
              <a:rPr lang="en-AU" sz="1800" dirty="0"/>
              <a:t>Some BPW Adelaide Hills and BPW </a:t>
            </a:r>
            <a:r>
              <a:rPr lang="en-AU" sz="1800" dirty="0" err="1"/>
              <a:t>Heysen</a:t>
            </a:r>
            <a:r>
              <a:rPr lang="en-AU" sz="1800" dirty="0"/>
              <a:t>  members transferred to BPW Adelaide when their club closed</a:t>
            </a:r>
          </a:p>
          <a:p>
            <a:pPr marL="0" indent="0">
              <a:buNone/>
            </a:pPr>
            <a:endParaRPr lang="en-AU" sz="1800" dirty="0"/>
          </a:p>
        </p:txBody>
      </p:sp>
      <p:sp>
        <p:nvSpPr>
          <p:cNvPr id="4" name="Rectangle 3"/>
          <p:cNvSpPr/>
          <p:nvPr/>
        </p:nvSpPr>
        <p:spPr>
          <a:xfrm>
            <a:off x="4469130" y="2240280"/>
            <a:ext cx="4251960" cy="2862322"/>
          </a:xfrm>
          <a:prstGeom prst="rect">
            <a:avLst/>
          </a:prstGeom>
        </p:spPr>
        <p:txBody>
          <a:bodyPr wrap="square">
            <a:spAutoFit/>
          </a:bodyPr>
          <a:lstStyle/>
          <a:p>
            <a:r>
              <a:rPr lang="en-AU" dirty="0">
                <a:solidFill>
                  <a:srgbClr val="009900"/>
                </a:solidFill>
              </a:rPr>
              <a:t>BPW Adelaide Hills </a:t>
            </a:r>
            <a:r>
              <a:rPr lang="en-AU" dirty="0"/>
              <a:t>won funding for a </a:t>
            </a:r>
            <a:r>
              <a:rPr lang="en-AU" dirty="0">
                <a:solidFill>
                  <a:srgbClr val="7030A0"/>
                </a:solidFill>
              </a:rPr>
              <a:t>Crime and Community Safety SA grant </a:t>
            </a:r>
            <a:r>
              <a:rPr lang="en-AU" dirty="0"/>
              <a:t>in 2011-12 to provide a series of local school workshops on prevention of cyberbullying, in conjunction with Carly Ryan Foundation CEO Sonya Ryan</a:t>
            </a:r>
          </a:p>
          <a:p>
            <a:endParaRPr lang="en-AU" dirty="0"/>
          </a:p>
          <a:p>
            <a:r>
              <a:rPr lang="en-AU" dirty="0"/>
              <a:t>Sonya Ryan was a keynote speaker at the BPW Australia Conference in New South Wales in 2013</a:t>
            </a:r>
          </a:p>
        </p:txBody>
      </p:sp>
    </p:spTree>
    <p:extLst>
      <p:ext uri="{BB962C8B-B14F-4D97-AF65-F5344CB8AC3E}">
        <p14:creationId xmlns:p14="http://schemas.microsoft.com/office/powerpoint/2010/main" val="1796460914"/>
      </p:ext>
    </p:extLst>
  </p:cSld>
  <p:clrMapOvr>
    <a:masterClrMapping/>
  </p:clrMapOvr>
  <p:transition spd="slow" advClick="0" advTm="12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105539"/>
            <a:ext cx="7886700" cy="848992"/>
          </a:xfrm>
        </p:spPr>
        <p:txBody>
          <a:bodyPr>
            <a:normAutofit/>
          </a:bodyPr>
          <a:lstStyle/>
          <a:p>
            <a:r>
              <a:rPr lang="en-AU" sz="2800" b="1" dirty="0">
                <a:solidFill>
                  <a:srgbClr val="7030A0"/>
                </a:solidFill>
                <a:latin typeface="+mn-lt"/>
                <a:ea typeface="+mn-ea"/>
                <a:cs typeface="+mn-cs"/>
              </a:rPr>
              <a:t>BPW South Australia </a:t>
            </a:r>
            <a:r>
              <a:rPr lang="en-AU" sz="2800" dirty="0">
                <a:solidFill>
                  <a:srgbClr val="7030A0"/>
                </a:solidFill>
                <a:latin typeface="+mn-lt"/>
                <a:ea typeface="+mn-ea"/>
                <a:cs typeface="+mn-cs"/>
              </a:rPr>
              <a:t>State Representatives </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561255671"/>
              </p:ext>
            </p:extLst>
          </p:nvPr>
        </p:nvGraphicFramePr>
        <p:xfrm>
          <a:off x="625171" y="2080160"/>
          <a:ext cx="3886200" cy="3793488"/>
        </p:xfrm>
        <a:graphic>
          <a:graphicData uri="http://schemas.openxmlformats.org/drawingml/2006/table">
            <a:tbl>
              <a:tblPr firstRow="1" firstCol="1" bandRow="1">
                <a:tableStyleId>{5C22544A-7EE6-4342-B048-85BDC9FD1C3A}</a:tableStyleId>
              </a:tblPr>
              <a:tblGrid>
                <a:gridCol w="120015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108710">
                  <a:extLst>
                    <a:ext uri="{9D8B030D-6E8A-4147-A177-3AD203B41FA5}">
                      <a16:colId xmlns:a16="http://schemas.microsoft.com/office/drawing/2014/main" val="20002"/>
                    </a:ext>
                  </a:extLst>
                </a:gridCol>
              </a:tblGrid>
              <a:tr h="632248">
                <a:tc>
                  <a:txBody>
                    <a:bodyPr/>
                    <a:lstStyle/>
                    <a:p>
                      <a:pPr>
                        <a:spcBef>
                          <a:spcPts val="600"/>
                        </a:spcBef>
                        <a:spcAft>
                          <a:spcPts val="600"/>
                        </a:spcAft>
                      </a:pPr>
                      <a:r>
                        <a:rPr lang="en-US" sz="1400" b="0" dirty="0">
                          <a:solidFill>
                            <a:schemeClr val="tx1"/>
                          </a:solidFill>
                          <a:effectLst/>
                        </a:rPr>
                        <a:t>Pt Lincoln</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Jenny Chillingworth</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1985-1988</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extLst>
                  <a:ext uri="{0D108BD9-81ED-4DB2-BD59-A6C34878D82A}">
                    <a16:rowId xmlns:a16="http://schemas.microsoft.com/office/drawing/2014/main" val="10000"/>
                  </a:ext>
                </a:extLst>
              </a:tr>
              <a:tr h="632248">
                <a:tc>
                  <a:txBody>
                    <a:bodyPr/>
                    <a:lstStyle/>
                    <a:p>
                      <a:pPr>
                        <a:spcBef>
                          <a:spcPts val="600"/>
                        </a:spcBef>
                        <a:spcAft>
                          <a:spcPts val="600"/>
                        </a:spcAft>
                      </a:pPr>
                      <a:r>
                        <a:rPr lang="en-US" sz="1400" b="0">
                          <a:solidFill>
                            <a:schemeClr val="tx1"/>
                          </a:solidFill>
                          <a:effectLst/>
                        </a:rPr>
                        <a:t>Pt Lincoln</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Fay Goldsworthy</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1988-1992</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extLst>
                  <a:ext uri="{0D108BD9-81ED-4DB2-BD59-A6C34878D82A}">
                    <a16:rowId xmlns:a16="http://schemas.microsoft.com/office/drawing/2014/main" val="10001"/>
                  </a:ext>
                </a:extLst>
              </a:tr>
              <a:tr h="632248">
                <a:tc>
                  <a:txBody>
                    <a:bodyPr/>
                    <a:lstStyle/>
                    <a:p>
                      <a:pPr>
                        <a:spcBef>
                          <a:spcPts val="600"/>
                        </a:spcBef>
                        <a:spcAft>
                          <a:spcPts val="600"/>
                        </a:spcAft>
                      </a:pPr>
                      <a:r>
                        <a:rPr lang="en-US" sz="1400" b="0">
                          <a:solidFill>
                            <a:schemeClr val="tx1"/>
                          </a:solidFill>
                          <a:effectLst/>
                        </a:rPr>
                        <a:t>Adelaide Hills</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a:solidFill>
                            <a:schemeClr val="tx1"/>
                          </a:solidFill>
                          <a:effectLst/>
                        </a:rPr>
                        <a:t>Coralie Pridmore</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1992-1996</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extLst>
                  <a:ext uri="{0D108BD9-81ED-4DB2-BD59-A6C34878D82A}">
                    <a16:rowId xmlns:a16="http://schemas.microsoft.com/office/drawing/2014/main" val="10002"/>
                  </a:ext>
                </a:extLst>
              </a:tr>
              <a:tr h="632248">
                <a:tc>
                  <a:txBody>
                    <a:bodyPr/>
                    <a:lstStyle/>
                    <a:p>
                      <a:pPr>
                        <a:spcBef>
                          <a:spcPts val="600"/>
                        </a:spcBef>
                        <a:spcAft>
                          <a:spcPts val="600"/>
                        </a:spcAft>
                      </a:pPr>
                      <a:r>
                        <a:rPr lang="en-US" sz="1400" b="0">
                          <a:solidFill>
                            <a:schemeClr val="tx1"/>
                          </a:solidFill>
                          <a:effectLst/>
                        </a:rPr>
                        <a:t>Adelaide</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a:solidFill>
                            <a:schemeClr val="tx1"/>
                          </a:solidFill>
                          <a:effectLst/>
                        </a:rPr>
                        <a:t>Jean Murray</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1996-1999</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extLst>
                  <a:ext uri="{0D108BD9-81ED-4DB2-BD59-A6C34878D82A}">
                    <a16:rowId xmlns:a16="http://schemas.microsoft.com/office/drawing/2014/main" val="10003"/>
                  </a:ext>
                </a:extLst>
              </a:tr>
              <a:tr h="632248">
                <a:tc>
                  <a:txBody>
                    <a:bodyPr/>
                    <a:lstStyle/>
                    <a:p>
                      <a:pPr>
                        <a:spcBef>
                          <a:spcPts val="600"/>
                        </a:spcBef>
                        <a:spcAft>
                          <a:spcPts val="600"/>
                        </a:spcAft>
                      </a:pPr>
                      <a:r>
                        <a:rPr lang="en-US" sz="1400" b="0">
                          <a:solidFill>
                            <a:schemeClr val="tx1"/>
                          </a:solidFill>
                          <a:effectLst/>
                        </a:rPr>
                        <a:t>Adelaide Hills</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a:solidFill>
                            <a:schemeClr val="tx1"/>
                          </a:solidFill>
                          <a:effectLst/>
                        </a:rPr>
                        <a:t>Sheila Evans</a:t>
                      </a:r>
                      <a:endParaRPr lang="en-AU" sz="1400" b="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1999-2002</a:t>
                      </a:r>
                      <a:endParaRPr lang="en-AU" sz="1400" b="0" dirty="0">
                        <a:solidFill>
                          <a:schemeClr val="tx1"/>
                        </a:solidFill>
                        <a:effectLst/>
                        <a:latin typeface="Cambria"/>
                        <a:ea typeface="MS Mincho"/>
                        <a:cs typeface="Times New Roman"/>
                      </a:endParaRPr>
                    </a:p>
                  </a:txBody>
                  <a:tcPr marL="45546" marR="45546" marT="0" marB="0">
                    <a:solidFill>
                      <a:schemeClr val="accent6">
                        <a:lumMod val="40000"/>
                        <a:lumOff val="60000"/>
                      </a:schemeClr>
                    </a:solidFill>
                  </a:tcPr>
                </a:tc>
                <a:extLst>
                  <a:ext uri="{0D108BD9-81ED-4DB2-BD59-A6C34878D82A}">
                    <a16:rowId xmlns:a16="http://schemas.microsoft.com/office/drawing/2014/main" val="10004"/>
                  </a:ext>
                </a:extLst>
              </a:tr>
              <a:tr h="632248">
                <a:tc>
                  <a:txBody>
                    <a:bodyPr/>
                    <a:lstStyle/>
                    <a:p>
                      <a:pPr>
                        <a:spcBef>
                          <a:spcPts val="600"/>
                        </a:spcBef>
                        <a:spcAft>
                          <a:spcPts val="600"/>
                        </a:spcAft>
                      </a:pPr>
                      <a:r>
                        <a:rPr lang="en-US" sz="1400" b="0" dirty="0">
                          <a:solidFill>
                            <a:schemeClr val="tx1"/>
                          </a:solidFill>
                          <a:effectLst/>
                        </a:rPr>
                        <a:t>Adelaide</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Gillian Lewis</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2002-2007</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22226335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00383718"/>
              </p:ext>
            </p:extLst>
          </p:nvPr>
        </p:nvGraphicFramePr>
        <p:xfrm>
          <a:off x="4738977" y="2080160"/>
          <a:ext cx="3948818" cy="3768549"/>
        </p:xfrm>
        <a:graphic>
          <a:graphicData uri="http://schemas.openxmlformats.org/drawingml/2006/table">
            <a:tbl>
              <a:tblPr firstRow="1" firstCol="1" bandRow="1">
                <a:tableStyleId>{5C22544A-7EE6-4342-B048-85BDC9FD1C3A}</a:tableStyleId>
              </a:tblPr>
              <a:tblGrid>
                <a:gridCol w="1283410">
                  <a:extLst>
                    <a:ext uri="{9D8B030D-6E8A-4147-A177-3AD203B41FA5}">
                      <a16:colId xmlns:a16="http://schemas.microsoft.com/office/drawing/2014/main" val="20000"/>
                    </a:ext>
                  </a:extLst>
                </a:gridCol>
                <a:gridCol w="1545267">
                  <a:extLst>
                    <a:ext uri="{9D8B030D-6E8A-4147-A177-3AD203B41FA5}">
                      <a16:colId xmlns:a16="http://schemas.microsoft.com/office/drawing/2014/main" val="20001"/>
                    </a:ext>
                  </a:extLst>
                </a:gridCol>
                <a:gridCol w="1120141">
                  <a:extLst>
                    <a:ext uri="{9D8B030D-6E8A-4147-A177-3AD203B41FA5}">
                      <a16:colId xmlns:a16="http://schemas.microsoft.com/office/drawing/2014/main" val="20002"/>
                    </a:ext>
                  </a:extLst>
                </a:gridCol>
              </a:tblGrid>
              <a:tr h="629903">
                <a:tc>
                  <a:txBody>
                    <a:bodyPr/>
                    <a:lstStyle/>
                    <a:p>
                      <a:pPr>
                        <a:spcBef>
                          <a:spcPts val="600"/>
                        </a:spcBef>
                        <a:spcAft>
                          <a:spcPts val="600"/>
                        </a:spcAft>
                      </a:pPr>
                      <a:r>
                        <a:rPr lang="en-US" sz="1400" b="0" dirty="0">
                          <a:solidFill>
                            <a:schemeClr val="tx1"/>
                          </a:solidFill>
                          <a:effectLst/>
                        </a:rPr>
                        <a:t>Adelaide Hills</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Valerie Bonython</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a:solidFill>
                            <a:schemeClr val="tx1"/>
                          </a:solidFill>
                          <a:effectLst/>
                        </a:rPr>
                        <a:t>2007-2010</a:t>
                      </a:r>
                      <a:endParaRPr lang="en-AU" sz="1400" b="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1"/>
                  </a:ext>
                </a:extLst>
              </a:tr>
              <a:tr h="629903">
                <a:tc>
                  <a:txBody>
                    <a:bodyPr/>
                    <a:lstStyle/>
                    <a:p>
                      <a:pPr>
                        <a:spcBef>
                          <a:spcPts val="600"/>
                        </a:spcBef>
                        <a:spcAft>
                          <a:spcPts val="600"/>
                        </a:spcAft>
                      </a:pPr>
                      <a:r>
                        <a:rPr lang="en-US" sz="1400" b="0" dirty="0">
                          <a:solidFill>
                            <a:schemeClr val="tx1"/>
                          </a:solidFill>
                          <a:effectLst/>
                        </a:rPr>
                        <a:t>Adelaide</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Perla Soberon Brittle</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2010-2013</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2"/>
                  </a:ext>
                </a:extLst>
              </a:tr>
              <a:tr h="619034">
                <a:tc>
                  <a:txBody>
                    <a:bodyPr/>
                    <a:lstStyle/>
                    <a:p>
                      <a:pPr>
                        <a:spcBef>
                          <a:spcPts val="600"/>
                        </a:spcBef>
                        <a:spcAft>
                          <a:spcPts val="600"/>
                        </a:spcAft>
                      </a:pPr>
                      <a:r>
                        <a:rPr lang="en-US" sz="1400" b="0" dirty="0">
                          <a:solidFill>
                            <a:schemeClr val="tx1"/>
                          </a:solidFill>
                          <a:effectLst/>
                        </a:rPr>
                        <a:t>Adelaide</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Kerryl Murray McGlennon </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2013-2015</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3"/>
                  </a:ext>
                </a:extLst>
              </a:tr>
              <a:tr h="629903">
                <a:tc>
                  <a:txBody>
                    <a:bodyPr/>
                    <a:lstStyle/>
                    <a:p>
                      <a:pPr>
                        <a:spcBef>
                          <a:spcPts val="600"/>
                        </a:spcBef>
                        <a:spcAft>
                          <a:spcPts val="600"/>
                        </a:spcAft>
                      </a:pPr>
                      <a:r>
                        <a:rPr lang="en-US" sz="1400" b="0" dirty="0">
                          <a:solidFill>
                            <a:schemeClr val="tx1"/>
                          </a:solidFill>
                          <a:effectLst/>
                        </a:rPr>
                        <a:t>Adelaide</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Sunita Miranda</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tc>
                  <a:txBody>
                    <a:bodyPr/>
                    <a:lstStyle/>
                    <a:p>
                      <a:pPr>
                        <a:spcBef>
                          <a:spcPts val="600"/>
                        </a:spcBef>
                        <a:spcAft>
                          <a:spcPts val="600"/>
                        </a:spcAft>
                      </a:pPr>
                      <a:r>
                        <a:rPr lang="en-US" sz="1400" b="0" dirty="0">
                          <a:solidFill>
                            <a:schemeClr val="tx1"/>
                          </a:solidFill>
                          <a:effectLst/>
                        </a:rPr>
                        <a:t>2016-2017</a:t>
                      </a:r>
                      <a:endParaRPr lang="en-AU" sz="1400" b="0" dirty="0">
                        <a:solidFill>
                          <a:schemeClr val="tx1"/>
                        </a:solidFill>
                        <a:effectLst/>
                        <a:latin typeface="Cambria"/>
                        <a:ea typeface="MS Mincho"/>
                        <a:cs typeface="Times New Roman"/>
                      </a:endParaRPr>
                    </a:p>
                  </a:txBody>
                  <a:tcPr marL="68580" marR="68580" marT="0" marB="0">
                    <a:solidFill>
                      <a:schemeClr val="accent6">
                        <a:lumMod val="40000"/>
                        <a:lumOff val="60000"/>
                      </a:schemeClr>
                    </a:solidFill>
                  </a:tcPr>
                </a:tc>
                <a:extLst>
                  <a:ext uri="{0D108BD9-81ED-4DB2-BD59-A6C34878D82A}">
                    <a16:rowId xmlns:a16="http://schemas.microsoft.com/office/drawing/2014/main" val="10004"/>
                  </a:ext>
                </a:extLst>
              </a:tr>
              <a:tr h="629903">
                <a:tc>
                  <a:txBody>
                    <a:bodyPr/>
                    <a:lstStyle/>
                    <a:p>
                      <a:pPr>
                        <a:spcBef>
                          <a:spcPts val="600"/>
                        </a:spcBef>
                        <a:spcAft>
                          <a:spcPts val="600"/>
                        </a:spcAft>
                      </a:pPr>
                      <a:r>
                        <a:rPr lang="en-AU" sz="1400" b="0" kern="1200" dirty="0">
                          <a:solidFill>
                            <a:schemeClr val="tx1"/>
                          </a:solidFill>
                          <a:effectLst/>
                          <a:latin typeface="+mn-lt"/>
                          <a:ea typeface="+mn-ea"/>
                          <a:cs typeface="+mn-cs"/>
                        </a:rPr>
                        <a:t>Adelaide </a:t>
                      </a:r>
                    </a:p>
                  </a:txBody>
                  <a:tcPr marL="68580" marR="68580" marT="0" marB="0">
                    <a:solidFill>
                      <a:schemeClr val="accent6">
                        <a:lumMod val="40000"/>
                        <a:lumOff val="60000"/>
                      </a:schemeClr>
                    </a:solidFill>
                  </a:tcPr>
                </a:tc>
                <a:tc>
                  <a:txBody>
                    <a:bodyPr/>
                    <a:lstStyle/>
                    <a:p>
                      <a:pPr>
                        <a:spcBef>
                          <a:spcPts val="600"/>
                        </a:spcBef>
                        <a:spcAft>
                          <a:spcPts val="600"/>
                        </a:spcAft>
                      </a:pPr>
                      <a:r>
                        <a:rPr lang="en-AU" sz="1400" b="0" kern="1200" dirty="0">
                          <a:solidFill>
                            <a:schemeClr val="tx1"/>
                          </a:solidFill>
                          <a:effectLst/>
                          <a:latin typeface="+mn-lt"/>
                          <a:ea typeface="+mn-ea"/>
                          <a:cs typeface="+mn-cs"/>
                        </a:rPr>
                        <a:t>Jean Murray</a:t>
                      </a:r>
                    </a:p>
                  </a:txBody>
                  <a:tcPr marL="68580" marR="68580" marT="0" marB="0">
                    <a:solidFill>
                      <a:schemeClr val="accent6">
                        <a:lumMod val="40000"/>
                        <a:lumOff val="60000"/>
                      </a:schemeClr>
                    </a:solidFill>
                  </a:tcPr>
                </a:tc>
                <a:tc>
                  <a:txBody>
                    <a:bodyPr/>
                    <a:lstStyle/>
                    <a:p>
                      <a:pPr>
                        <a:spcBef>
                          <a:spcPts val="600"/>
                        </a:spcBef>
                        <a:spcAft>
                          <a:spcPts val="600"/>
                        </a:spcAft>
                      </a:pPr>
                      <a:r>
                        <a:rPr lang="en-AU" sz="1400" b="0" kern="1200" dirty="0">
                          <a:solidFill>
                            <a:schemeClr val="tx1"/>
                          </a:solidFill>
                          <a:effectLst/>
                          <a:latin typeface="+mn-lt"/>
                          <a:ea typeface="+mn-ea"/>
                          <a:cs typeface="+mn-cs"/>
                        </a:rPr>
                        <a:t>2018-2019</a:t>
                      </a:r>
                    </a:p>
                  </a:txBody>
                  <a:tcPr marL="68580" marR="68580" marT="0" marB="0">
                    <a:solidFill>
                      <a:schemeClr val="accent6">
                        <a:lumMod val="40000"/>
                        <a:lumOff val="60000"/>
                      </a:schemeClr>
                    </a:solidFill>
                  </a:tcPr>
                </a:tc>
                <a:extLst>
                  <a:ext uri="{0D108BD9-81ED-4DB2-BD59-A6C34878D82A}">
                    <a16:rowId xmlns:a16="http://schemas.microsoft.com/office/drawing/2014/main" val="2865399590"/>
                  </a:ext>
                </a:extLst>
              </a:tr>
              <a:tr h="629903">
                <a:tc>
                  <a:txBody>
                    <a:bodyPr/>
                    <a:lstStyle/>
                    <a:p>
                      <a:pPr>
                        <a:spcBef>
                          <a:spcPts val="600"/>
                        </a:spcBef>
                        <a:spcAft>
                          <a:spcPts val="600"/>
                        </a:spcAft>
                      </a:pPr>
                      <a:r>
                        <a:rPr lang="en-AU" sz="1400" b="0" kern="1200" dirty="0">
                          <a:solidFill>
                            <a:schemeClr val="tx1"/>
                          </a:solidFill>
                          <a:effectLst/>
                          <a:latin typeface="+mn-lt"/>
                          <a:ea typeface="+mn-ea"/>
                          <a:cs typeface="+mn-cs"/>
                        </a:rPr>
                        <a:t>Adelaide </a:t>
                      </a:r>
                    </a:p>
                  </a:txBody>
                  <a:tcPr marL="68580" marR="68580" marT="0" marB="0">
                    <a:solidFill>
                      <a:schemeClr val="accent6">
                        <a:lumMod val="40000"/>
                        <a:lumOff val="60000"/>
                      </a:schemeClr>
                    </a:solidFill>
                  </a:tcPr>
                </a:tc>
                <a:tc>
                  <a:txBody>
                    <a:bodyPr/>
                    <a:lstStyle/>
                    <a:p>
                      <a:pPr>
                        <a:spcBef>
                          <a:spcPts val="600"/>
                        </a:spcBef>
                        <a:spcAft>
                          <a:spcPts val="600"/>
                        </a:spcAft>
                      </a:pPr>
                      <a:r>
                        <a:rPr lang="en-AU" sz="1400" b="0" kern="1200" dirty="0">
                          <a:solidFill>
                            <a:schemeClr val="tx1"/>
                          </a:solidFill>
                          <a:effectLst/>
                          <a:latin typeface="+mn-lt"/>
                          <a:ea typeface="+mn-ea"/>
                          <a:cs typeface="+mn-cs"/>
                        </a:rPr>
                        <a:t>Angela Vaughan</a:t>
                      </a:r>
                    </a:p>
                  </a:txBody>
                  <a:tcPr marL="68580" marR="68580" marT="0" marB="0">
                    <a:solidFill>
                      <a:schemeClr val="accent6">
                        <a:lumMod val="40000"/>
                        <a:lumOff val="60000"/>
                      </a:schemeClr>
                    </a:solidFill>
                  </a:tcPr>
                </a:tc>
                <a:tc>
                  <a:txBody>
                    <a:bodyPr/>
                    <a:lstStyle/>
                    <a:p>
                      <a:pPr>
                        <a:spcBef>
                          <a:spcPts val="600"/>
                        </a:spcBef>
                        <a:spcAft>
                          <a:spcPts val="600"/>
                        </a:spcAft>
                      </a:pPr>
                      <a:r>
                        <a:rPr lang="en-AU" sz="1400" b="0" kern="1200" dirty="0">
                          <a:solidFill>
                            <a:schemeClr val="tx1"/>
                          </a:solidFill>
                          <a:effectLst/>
                          <a:latin typeface="+mn-lt"/>
                          <a:ea typeface="+mn-ea"/>
                          <a:cs typeface="+mn-cs"/>
                        </a:rPr>
                        <a:t>2019</a:t>
                      </a:r>
                    </a:p>
                  </a:txBody>
                  <a:tcPr marL="68580" marR="68580" marT="0" marB="0">
                    <a:solidFill>
                      <a:schemeClr val="accent6">
                        <a:lumMod val="40000"/>
                        <a:lumOff val="60000"/>
                      </a:schemeClr>
                    </a:solidFill>
                  </a:tcPr>
                </a:tc>
                <a:extLst>
                  <a:ext uri="{0D108BD9-81ED-4DB2-BD59-A6C34878D82A}">
                    <a16:rowId xmlns:a16="http://schemas.microsoft.com/office/drawing/2014/main" val="3614687739"/>
                  </a:ext>
                </a:extLst>
              </a:tr>
            </a:tbl>
          </a:graphicData>
        </a:graphic>
      </p:graphicFrame>
    </p:spTree>
    <p:extLst>
      <p:ext uri="{BB962C8B-B14F-4D97-AF65-F5344CB8AC3E}">
        <p14:creationId xmlns:p14="http://schemas.microsoft.com/office/powerpoint/2010/main" val="1366714255"/>
      </p:ext>
    </p:extLst>
  </p:cSld>
  <p:clrMapOvr>
    <a:masterClrMapping/>
  </p:clrMapOvr>
  <p:transition spd="slow" advClick="0" advTm="12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0550" y="1291590"/>
            <a:ext cx="4052888" cy="3726180"/>
          </a:xfrm>
        </p:spPr>
        <p:txBody>
          <a:bodyPr>
            <a:normAutofit fontScale="90000"/>
          </a:bodyPr>
          <a:lstStyle/>
          <a:p>
            <a:r>
              <a:rPr lang="en-AU" sz="2200" b="1" dirty="0">
                <a:solidFill>
                  <a:srgbClr val="7030A0"/>
                </a:solidFill>
              </a:rPr>
              <a:t>Dr Jean Murray </a:t>
            </a:r>
            <a:br>
              <a:rPr lang="en-AU" sz="2200" dirty="0"/>
            </a:br>
            <a:r>
              <a:rPr lang="en-AU" sz="2200" dirty="0">
                <a:solidFill>
                  <a:srgbClr val="009900"/>
                </a:solidFill>
              </a:rPr>
              <a:t>BPW Adelaide Club Secretary </a:t>
            </a:r>
            <a:br>
              <a:rPr lang="en-AU" sz="2000" dirty="0">
                <a:solidFill>
                  <a:srgbClr val="009900"/>
                </a:solidFill>
              </a:rPr>
            </a:br>
            <a:br>
              <a:rPr lang="en-AU" sz="2000" dirty="0"/>
            </a:br>
            <a:r>
              <a:rPr lang="en-AU" sz="2000" dirty="0"/>
              <a:t>Jean received the Jean Arnot Award, BPW Australia’s highest accolade, at the 2016 BPW Australia National Conference </a:t>
            </a:r>
            <a:br>
              <a:rPr lang="en-AU" sz="2000" dirty="0"/>
            </a:br>
            <a:br>
              <a:rPr lang="en-AU" sz="2000" dirty="0"/>
            </a:br>
            <a:r>
              <a:rPr lang="en-AU" sz="2000" dirty="0"/>
              <a:t>Jean served on the SA Government Women’s Advisory Council 1997-2001 and as a Trustee on the SA Women’s Trust 2003-2008</a:t>
            </a: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33" y="1551623"/>
            <a:ext cx="3726436" cy="248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2641632"/>
      </p:ext>
    </p:extLst>
  </p:cSld>
  <p:clrMapOvr>
    <a:masterClrMapping/>
  </p:clrMapOvr>
  <p:transition spd="slow" advClick="0" advTm="12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7588" y="470469"/>
            <a:ext cx="3811269" cy="5222937"/>
          </a:xfrm>
          <a:prstGeom prst="rect">
            <a:avLst/>
          </a:prstGeom>
          <a:gradFill flip="none" rotWithShape="1">
            <a:gsLst>
              <a:gs pos="0">
                <a:srgbClr val="800080"/>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086115" y="592777"/>
            <a:ext cx="857738" cy="776001"/>
          </a:xfrm>
          <a:prstGeom prst="rect">
            <a:avLst/>
          </a:prstGeom>
        </p:spPr>
      </p:pic>
      <p:sp>
        <p:nvSpPr>
          <p:cNvPr id="7" name="TextBox 6"/>
          <p:cNvSpPr txBox="1"/>
          <p:nvPr/>
        </p:nvSpPr>
        <p:spPr>
          <a:xfrm>
            <a:off x="3108961" y="608234"/>
            <a:ext cx="2271952" cy="461665"/>
          </a:xfrm>
          <a:prstGeom prst="rect">
            <a:avLst/>
          </a:prstGeom>
          <a:noFill/>
        </p:spPr>
        <p:txBody>
          <a:bodyPr wrap="square" rtlCol="0">
            <a:spAutoFit/>
          </a:bodyPr>
          <a:lstStyle/>
          <a:p>
            <a:pPr algn="r"/>
            <a:r>
              <a:rPr lang="en-US" sz="2400" dirty="0">
                <a:solidFill>
                  <a:srgbClr val="7030A0"/>
                </a:solidFill>
              </a:rPr>
              <a:t>BPW Adelaide </a:t>
            </a:r>
            <a:r>
              <a:rPr lang="en-US" sz="2400" dirty="0">
                <a:solidFill>
                  <a:schemeClr val="bg1"/>
                </a:solidFill>
              </a:rPr>
              <a:t> </a:t>
            </a:r>
          </a:p>
        </p:txBody>
      </p:sp>
      <p:pic>
        <p:nvPicPr>
          <p:cNvPr id="11" name="Placeholder"/>
          <p:cNvPicPr/>
          <p:nvPr/>
        </p:nvPicPr>
        <p:blipFill>
          <a:blip r:embed="rId3">
            <a:extLst>
              <a:ext uri="{BEBA8EAE-BF5A-486C-A8C5-ECC9F3942E4B}">
                <a14:imgProps xmlns:a14="http://schemas.microsoft.com/office/drawing/2010/main">
                  <a14:imgLayer r:embed="rId4">
                    <a14:imgEffect>
                      <a14:backgroundRemoval t="0" b="100000" l="0" r="92478"/>
                    </a14:imgEffect>
                    <a14:imgEffect>
                      <a14:saturation sat="400000"/>
                    </a14:imgEffect>
                  </a14:imgLayer>
                </a14:imgProps>
              </a:ext>
              <a:ext uri="{28A0092B-C50C-407E-A947-70E740481C1C}">
                <a14:useLocalDpi xmlns:a14="http://schemas.microsoft.com/office/drawing/2010/main" val="0"/>
              </a:ext>
            </a:extLst>
          </a:blip>
          <a:stretch>
            <a:fillRect/>
          </a:stretch>
        </p:blipFill>
        <p:spPr>
          <a:xfrm rot="21369458">
            <a:off x="4033937" y="1408497"/>
            <a:ext cx="1236782" cy="1531536"/>
          </a:xfrm>
          <a:prstGeom prst="rect">
            <a:avLst/>
          </a:prstGeom>
          <a:solidFill>
            <a:srgbClr val="FFFFFF">
              <a:shade val="85000"/>
            </a:srgbClr>
          </a:solidFill>
          <a:ln w="76200" cap="sq">
            <a:solidFill>
              <a:srgbClr val="FFFFFF"/>
            </a:solidFill>
            <a:miter lim="800000"/>
          </a:ln>
          <a:effectLst>
            <a:glow rad="101600">
              <a:schemeClr val="tx2">
                <a:lumMod val="25000"/>
                <a:lumOff val="75000"/>
                <a:alpha val="75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TextBox 12"/>
          <p:cNvSpPr txBox="1"/>
          <p:nvPr/>
        </p:nvSpPr>
        <p:spPr>
          <a:xfrm>
            <a:off x="4134977" y="3323461"/>
            <a:ext cx="1387005" cy="1015663"/>
          </a:xfrm>
          <a:prstGeom prst="rect">
            <a:avLst/>
          </a:prstGeom>
          <a:noFill/>
        </p:spPr>
        <p:txBody>
          <a:bodyPr wrap="square" rtlCol="0">
            <a:spAutoFit/>
          </a:bodyPr>
          <a:lstStyle/>
          <a:p>
            <a:pPr algn="ctr"/>
            <a:r>
              <a:rPr lang="en-US" sz="1200" dirty="0"/>
              <a:t>BPW Adelaide</a:t>
            </a:r>
          </a:p>
          <a:p>
            <a:pPr algn="ctr"/>
            <a:r>
              <a:rPr lang="en-US" sz="1200" dirty="0"/>
              <a:t>1952-2017</a:t>
            </a:r>
          </a:p>
          <a:p>
            <a:pPr algn="ctr"/>
            <a:r>
              <a:rPr lang="en-US" sz="1200" dirty="0"/>
              <a:t>Strong roots and new directions. Help us grow!</a:t>
            </a:r>
          </a:p>
        </p:txBody>
      </p:sp>
      <p:sp>
        <p:nvSpPr>
          <p:cNvPr id="15" name="TextBox 14"/>
          <p:cNvSpPr txBox="1"/>
          <p:nvPr/>
        </p:nvSpPr>
        <p:spPr>
          <a:xfrm>
            <a:off x="1988753" y="2892573"/>
            <a:ext cx="2290215" cy="1877437"/>
          </a:xfrm>
          <a:prstGeom prst="rect">
            <a:avLst/>
          </a:prstGeom>
          <a:noFill/>
        </p:spPr>
        <p:txBody>
          <a:bodyPr wrap="square" rtlCol="0">
            <a:spAutoFit/>
          </a:bodyPr>
          <a:lstStyle/>
          <a:p>
            <a:r>
              <a:rPr lang="en-US" sz="1600" dirty="0">
                <a:solidFill>
                  <a:schemeClr val="bg1"/>
                </a:solidFill>
              </a:rPr>
              <a:t>Take action for women’s equality</a:t>
            </a:r>
          </a:p>
          <a:p>
            <a:endParaRPr lang="en-US" sz="1400" dirty="0">
              <a:solidFill>
                <a:srgbClr val="660066"/>
              </a:solidFill>
            </a:endParaRPr>
          </a:p>
          <a:p>
            <a:r>
              <a:rPr lang="en-US" sz="1000" dirty="0">
                <a:solidFill>
                  <a:schemeClr val="bg1"/>
                </a:solidFill>
              </a:rPr>
              <a:t>Join us on the first Wednesday of each month:</a:t>
            </a:r>
          </a:p>
          <a:p>
            <a:r>
              <a:rPr lang="en-US" sz="1000" dirty="0">
                <a:solidFill>
                  <a:schemeClr val="bg1"/>
                </a:solidFill>
              </a:rPr>
              <a:t>Office for Women</a:t>
            </a:r>
          </a:p>
          <a:p>
            <a:r>
              <a:rPr lang="en-US" sz="1000" dirty="0">
                <a:solidFill>
                  <a:schemeClr val="bg1"/>
                </a:solidFill>
              </a:rPr>
              <a:t>101 Grenfell St Adelaide</a:t>
            </a:r>
          </a:p>
          <a:p>
            <a:r>
              <a:rPr lang="en-US" sz="1000" dirty="0">
                <a:solidFill>
                  <a:schemeClr val="bg1"/>
                </a:solidFill>
              </a:rPr>
              <a:t>5.30 pm-6.30 pm</a:t>
            </a:r>
          </a:p>
          <a:p>
            <a:r>
              <a:rPr lang="en-US" sz="1000" dirty="0">
                <a:solidFill>
                  <a:schemeClr val="bg1"/>
                </a:solidFill>
              </a:rPr>
              <a:t>Followed by dinner and lively discussions in a nearby restaurant</a:t>
            </a:r>
          </a:p>
        </p:txBody>
      </p:sp>
      <p:sp>
        <p:nvSpPr>
          <p:cNvPr id="16" name="TextBox 15"/>
          <p:cNvSpPr txBox="1"/>
          <p:nvPr/>
        </p:nvSpPr>
        <p:spPr>
          <a:xfrm>
            <a:off x="3417569" y="4968566"/>
            <a:ext cx="2181619" cy="523220"/>
          </a:xfrm>
          <a:prstGeom prst="rect">
            <a:avLst/>
          </a:prstGeom>
          <a:noFill/>
        </p:spPr>
        <p:txBody>
          <a:bodyPr wrap="square" rtlCol="0">
            <a:spAutoFit/>
          </a:bodyPr>
          <a:lstStyle/>
          <a:p>
            <a:r>
              <a:rPr lang="en-US" sz="1400" b="1" dirty="0">
                <a:solidFill>
                  <a:srgbClr val="800080"/>
                </a:solidFill>
              </a:rPr>
              <a:t>TOGETHER WE ARE THE CHANGE WE SEEK!</a:t>
            </a:r>
          </a:p>
        </p:txBody>
      </p:sp>
      <p:sp>
        <p:nvSpPr>
          <p:cNvPr id="19" name="Text Box 47"/>
          <p:cNvSpPr txBox="1"/>
          <p:nvPr/>
        </p:nvSpPr>
        <p:spPr>
          <a:xfrm>
            <a:off x="6192228" y="3344980"/>
            <a:ext cx="2551721" cy="670947"/>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sz="1600" dirty="0">
                <a:solidFill>
                  <a:srgbClr val="660066"/>
                </a:solidFill>
                <a:effectLst/>
                <a:latin typeface="Lucida Handwriting"/>
                <a:ea typeface="ＭＳ ゴシック"/>
                <a:cs typeface="Lucida Sans Unicode"/>
              </a:rPr>
              <a:t>Want to know more?</a:t>
            </a:r>
            <a:endParaRPr lang="en-AU" sz="1600" dirty="0">
              <a:solidFill>
                <a:srgbClr val="660066"/>
              </a:solidFill>
              <a:effectLst/>
              <a:ea typeface="ＭＳ ゴシック"/>
              <a:cs typeface="Times New Roman"/>
            </a:endParaRPr>
          </a:p>
        </p:txBody>
      </p:sp>
      <p:sp>
        <p:nvSpPr>
          <p:cNvPr id="20" name="Rectangle 19"/>
          <p:cNvSpPr/>
          <p:nvPr/>
        </p:nvSpPr>
        <p:spPr>
          <a:xfrm>
            <a:off x="1953527" y="5730937"/>
            <a:ext cx="1697723" cy="1569660"/>
          </a:xfrm>
          <a:prstGeom prst="rect">
            <a:avLst/>
          </a:prstGeom>
        </p:spPr>
        <p:txBody>
          <a:bodyPr wrap="square">
            <a:spAutoFit/>
          </a:bodyPr>
          <a:lstStyle/>
          <a:p>
            <a:r>
              <a:rPr lang="en-US" sz="1200" dirty="0">
                <a:solidFill>
                  <a:schemeClr val="bg1"/>
                </a:solidFill>
              </a:rPr>
              <a:t>Call Angela:	0431934571</a:t>
            </a:r>
            <a:endParaRPr lang="en-AU" sz="1200" dirty="0">
              <a:solidFill>
                <a:schemeClr val="bg1"/>
              </a:solidFill>
            </a:endParaRPr>
          </a:p>
          <a:p>
            <a:r>
              <a:rPr lang="en-US" sz="1200" dirty="0">
                <a:solidFill>
                  <a:schemeClr val="bg1"/>
                </a:solidFill>
              </a:rPr>
              <a:t>email </a:t>
            </a:r>
            <a:r>
              <a:rPr lang="en-US" sz="1200" u="sng" dirty="0">
                <a:solidFill>
                  <a:schemeClr val="bg1"/>
                </a:solidFill>
                <a:hlinkClick r:id="rId5"/>
              </a:rPr>
              <a:t>bpwadelaideangela@gmail.com</a:t>
            </a:r>
            <a:endParaRPr lang="en-AU" sz="1200" dirty="0">
              <a:solidFill>
                <a:schemeClr val="bg1"/>
              </a:solidFill>
            </a:endParaRPr>
          </a:p>
          <a:p>
            <a:r>
              <a:rPr lang="en-US" sz="1200" dirty="0">
                <a:solidFill>
                  <a:schemeClr val="bg1"/>
                </a:solidFill>
              </a:rPr>
              <a:t>https://</a:t>
            </a:r>
            <a:r>
              <a:rPr lang="en-US" sz="1200" dirty="0" err="1">
                <a:solidFill>
                  <a:schemeClr val="bg1"/>
                </a:solidFill>
              </a:rPr>
              <a:t>www.bpw.com.au</a:t>
            </a:r>
            <a:endParaRPr lang="en-AU" sz="1200" dirty="0">
              <a:solidFill>
                <a:schemeClr val="bg1"/>
              </a:solidFill>
            </a:endParaRPr>
          </a:p>
        </p:txBody>
      </p:sp>
      <p:sp>
        <p:nvSpPr>
          <p:cNvPr id="21" name="TextBox 20"/>
          <p:cNvSpPr txBox="1"/>
          <p:nvPr/>
        </p:nvSpPr>
        <p:spPr>
          <a:xfrm>
            <a:off x="1960038" y="1554372"/>
            <a:ext cx="1691212" cy="923330"/>
          </a:xfrm>
          <a:prstGeom prst="rect">
            <a:avLst/>
          </a:prstGeom>
          <a:noFill/>
        </p:spPr>
        <p:txBody>
          <a:bodyPr wrap="square" rtlCol="0">
            <a:spAutoFit/>
          </a:bodyPr>
          <a:lstStyle/>
          <a:p>
            <a:r>
              <a:rPr lang="en-US" dirty="0">
                <a:solidFill>
                  <a:schemeClr val="bg1"/>
                </a:solidFill>
              </a:rPr>
              <a:t>What world do you want to shape?</a:t>
            </a:r>
          </a:p>
        </p:txBody>
      </p:sp>
      <p:sp>
        <p:nvSpPr>
          <p:cNvPr id="22" name="TextBox 21"/>
          <p:cNvSpPr txBox="1"/>
          <p:nvPr/>
        </p:nvSpPr>
        <p:spPr>
          <a:xfrm>
            <a:off x="5380912" y="1893784"/>
            <a:ext cx="1529048" cy="923330"/>
          </a:xfrm>
          <a:prstGeom prst="rect">
            <a:avLst/>
          </a:prstGeom>
          <a:noFill/>
        </p:spPr>
        <p:txBody>
          <a:bodyPr wrap="square" rtlCol="0">
            <a:spAutoFit/>
          </a:bodyPr>
          <a:lstStyle/>
          <a:p>
            <a:r>
              <a:rPr lang="en-US" dirty="0">
                <a:solidFill>
                  <a:schemeClr val="bg1"/>
                </a:solidFill>
              </a:rPr>
              <a:t>What world do you want to shape?</a:t>
            </a:r>
          </a:p>
        </p:txBody>
      </p:sp>
      <p:pic>
        <p:nvPicPr>
          <p:cNvPr id="24" name="Picture 23"/>
          <p:cNvPicPr/>
          <p:nvPr/>
        </p:nvPicPr>
        <p:blipFill>
          <a:blip r:embed="rId6">
            <a:extLst>
              <a:ext uri="{BEBA8EAE-BF5A-486C-A8C5-ECC9F3942E4B}">
                <a14:imgProps xmlns:a14="http://schemas.microsoft.com/office/drawing/2010/main">
                  <a14:imgLayer r:embed="rId7">
                    <a14:imgEffect>
                      <a14:colorTemperature colorTemp="53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01893" y="1823475"/>
            <a:ext cx="1214369" cy="1258462"/>
          </a:xfrm>
          <a:prstGeom prst="rect">
            <a:avLst/>
          </a:prstGeom>
        </p:spPr>
      </p:pic>
      <p:sp>
        <p:nvSpPr>
          <p:cNvPr id="29" name="TextBox 28"/>
          <p:cNvSpPr txBox="1"/>
          <p:nvPr/>
        </p:nvSpPr>
        <p:spPr>
          <a:xfrm>
            <a:off x="6156867" y="3831291"/>
            <a:ext cx="2548890" cy="1538883"/>
          </a:xfrm>
          <a:prstGeom prst="rect">
            <a:avLst/>
          </a:prstGeom>
          <a:noFill/>
        </p:spPr>
        <p:txBody>
          <a:bodyPr wrap="square" rtlCol="0">
            <a:spAutoFit/>
          </a:bodyPr>
          <a:lstStyle/>
          <a:p>
            <a:pPr>
              <a:spcBef>
                <a:spcPts val="1200"/>
              </a:spcBef>
            </a:pPr>
            <a:r>
              <a:rPr lang="en-US" sz="1600" dirty="0"/>
              <a:t>Contact Angela</a:t>
            </a:r>
          </a:p>
          <a:p>
            <a:pPr>
              <a:spcBef>
                <a:spcPts val="1200"/>
              </a:spcBef>
            </a:pPr>
            <a:r>
              <a:rPr lang="en-US" sz="1200" b="1" dirty="0"/>
              <a:t>Call</a:t>
            </a:r>
            <a:r>
              <a:rPr lang="en-US" sz="1200" dirty="0"/>
              <a:t> 0431934571</a:t>
            </a:r>
            <a:endParaRPr lang="en-AU" sz="1200" dirty="0"/>
          </a:p>
          <a:p>
            <a:pPr>
              <a:spcBef>
                <a:spcPts val="1200"/>
              </a:spcBef>
            </a:pPr>
            <a:r>
              <a:rPr lang="en-US" sz="1200" b="1" dirty="0"/>
              <a:t>email</a:t>
            </a:r>
            <a:r>
              <a:rPr lang="en-US" sz="1200" dirty="0"/>
              <a:t> </a:t>
            </a:r>
            <a:r>
              <a:rPr lang="en-US" sz="1200" u="sng" dirty="0">
                <a:hlinkClick r:id="rId5"/>
              </a:rPr>
              <a:t>bpwadelaideangela@gmail.com</a:t>
            </a:r>
            <a:endParaRPr lang="en-AU" sz="1200" dirty="0"/>
          </a:p>
          <a:p>
            <a:pPr>
              <a:spcBef>
                <a:spcPts val="1200"/>
              </a:spcBef>
            </a:pPr>
            <a:r>
              <a:rPr lang="en-US" sz="1200" dirty="0"/>
              <a:t>https://</a:t>
            </a:r>
            <a:r>
              <a:rPr lang="en-US" sz="1200" dirty="0" err="1"/>
              <a:t>www.bpw.com.au</a:t>
            </a:r>
            <a:endParaRPr lang="en-AU" sz="1200" dirty="0"/>
          </a:p>
        </p:txBody>
      </p:sp>
    </p:spTree>
    <p:extLst>
      <p:ext uri="{BB962C8B-B14F-4D97-AF65-F5344CB8AC3E}">
        <p14:creationId xmlns:p14="http://schemas.microsoft.com/office/powerpoint/2010/main" val="3547202032"/>
      </p:ext>
    </p:extLst>
  </p:cSld>
  <p:clrMapOvr>
    <a:masterClrMapping/>
  </p:clrMapOvr>
  <p:transition spd="slow" advClick="0" advTm="12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09588F-5A94-42D5-B320-2E6527C8870D}"/>
              </a:ext>
            </a:extLst>
          </p:cNvPr>
          <p:cNvPicPr>
            <a:picLocks noChangeAspect="1"/>
          </p:cNvPicPr>
          <p:nvPr/>
        </p:nvPicPr>
        <p:blipFill>
          <a:blip r:embed="rId2"/>
          <a:stretch>
            <a:fillRect/>
          </a:stretch>
        </p:blipFill>
        <p:spPr>
          <a:xfrm>
            <a:off x="2770476" y="1734165"/>
            <a:ext cx="3603048" cy="3389670"/>
          </a:xfrm>
          <a:prstGeom prst="rect">
            <a:avLst/>
          </a:prstGeom>
        </p:spPr>
      </p:pic>
      <p:sp>
        <p:nvSpPr>
          <p:cNvPr id="2" name="Title 1"/>
          <p:cNvSpPr>
            <a:spLocks noGrp="1"/>
          </p:cNvSpPr>
          <p:nvPr>
            <p:ph type="title"/>
          </p:nvPr>
        </p:nvSpPr>
        <p:spPr>
          <a:xfrm>
            <a:off x="623888" y="771277"/>
            <a:ext cx="7886700" cy="3130801"/>
          </a:xfrm>
        </p:spPr>
        <p:txBody>
          <a:bodyPr/>
          <a:lstStyle/>
          <a:p>
            <a:endParaRPr lang="en-AU" dirty="0"/>
          </a:p>
        </p:txBody>
      </p:sp>
      <p:sp>
        <p:nvSpPr>
          <p:cNvPr id="3" name="Text Placeholder 2"/>
          <p:cNvSpPr>
            <a:spLocks noGrp="1"/>
          </p:cNvSpPr>
          <p:nvPr>
            <p:ph type="body" idx="1"/>
          </p:nvPr>
        </p:nvSpPr>
        <p:spPr>
          <a:xfrm>
            <a:off x="623888" y="4594860"/>
            <a:ext cx="7886700" cy="897893"/>
          </a:xfrm>
        </p:spPr>
        <p:txBody>
          <a:bodyPr/>
          <a:lstStyle/>
          <a:p>
            <a:pPr algn="ctr"/>
            <a:endParaRPr lang="en-AU" dirty="0"/>
          </a:p>
          <a:p>
            <a:pPr algn="ctr"/>
            <a:r>
              <a:rPr lang="en-AU" dirty="0"/>
              <a:t>bpw.com.au/</a:t>
            </a:r>
            <a:r>
              <a:rPr lang="en-AU" dirty="0" err="1"/>
              <a:t>adelaide</a:t>
            </a:r>
            <a:endParaRPr lang="en-AU" dirty="0"/>
          </a:p>
        </p:txBody>
      </p:sp>
    </p:spTree>
    <p:extLst>
      <p:ext uri="{BB962C8B-B14F-4D97-AF65-F5344CB8AC3E}">
        <p14:creationId xmlns:p14="http://schemas.microsoft.com/office/powerpoint/2010/main" val="2841246577"/>
      </p:ext>
    </p:extLst>
  </p:cSld>
  <p:clrMapOvr>
    <a:masterClrMapping/>
  </p:clrMapOvr>
  <p:transition spd="slow" advClick="0"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190" y="1291590"/>
            <a:ext cx="4647248" cy="3851910"/>
          </a:xfrm>
        </p:spPr>
        <p:txBody>
          <a:bodyPr>
            <a:normAutofit/>
          </a:bodyPr>
          <a:lstStyle/>
          <a:p>
            <a:br>
              <a:rPr lang="en-AU" sz="2000" dirty="0"/>
            </a:br>
            <a:br>
              <a:rPr lang="en-AU" sz="2000" dirty="0"/>
            </a:br>
            <a:endParaRPr lang="en-AU" sz="2000" dirty="0"/>
          </a:p>
        </p:txBody>
      </p:sp>
      <p:sp>
        <p:nvSpPr>
          <p:cNvPr id="3" name="Text Placeholder 2"/>
          <p:cNvSpPr>
            <a:spLocks noGrp="1"/>
          </p:cNvSpPr>
          <p:nvPr>
            <p:ph type="body" idx="1"/>
          </p:nvPr>
        </p:nvSpPr>
        <p:spPr>
          <a:xfrm>
            <a:off x="623888" y="5314950"/>
            <a:ext cx="7886700" cy="646433"/>
          </a:xfrm>
        </p:spPr>
        <p:txBody>
          <a:bodyPr>
            <a:normAutofit fontScale="85000" lnSpcReduction="10000"/>
          </a:bodyPr>
          <a:lstStyle/>
          <a:p>
            <a:r>
              <a:rPr lang="en-AU" sz="2800" b="1" dirty="0">
                <a:solidFill>
                  <a:srgbClr val="009900"/>
                </a:solidFill>
              </a:rPr>
              <a:t>BPW Adelaide: </a:t>
            </a:r>
            <a:r>
              <a:rPr lang="en-AU" sz="2800" i="1" dirty="0">
                <a:solidFill>
                  <a:srgbClr val="7030A0"/>
                </a:solidFill>
              </a:rPr>
              <a:t>making a difference for over 65 years</a:t>
            </a:r>
            <a:endParaRPr lang="en-AU" sz="2800" i="1" dirty="0"/>
          </a:p>
        </p:txBody>
      </p:sp>
      <p:sp>
        <p:nvSpPr>
          <p:cNvPr id="4" name="Rectangle 3"/>
          <p:cNvSpPr/>
          <p:nvPr/>
        </p:nvSpPr>
        <p:spPr>
          <a:xfrm>
            <a:off x="1000865" y="1152644"/>
            <a:ext cx="2976775" cy="523220"/>
          </a:xfrm>
          <a:prstGeom prst="rect">
            <a:avLst/>
          </a:prstGeom>
        </p:spPr>
        <p:txBody>
          <a:bodyPr wrap="square">
            <a:spAutoFit/>
          </a:bodyPr>
          <a:lstStyle/>
          <a:p>
            <a:r>
              <a:rPr lang="en-AU" sz="2800" dirty="0">
                <a:solidFill>
                  <a:srgbClr val="7030A0"/>
                </a:solidFill>
              </a:rPr>
              <a:t>BPW History</a:t>
            </a:r>
          </a:p>
        </p:txBody>
      </p:sp>
      <p:sp>
        <p:nvSpPr>
          <p:cNvPr id="5" name="Rectangle 4"/>
          <p:cNvSpPr/>
          <p:nvPr/>
        </p:nvSpPr>
        <p:spPr>
          <a:xfrm>
            <a:off x="1000865" y="1675864"/>
            <a:ext cx="6668666" cy="707886"/>
          </a:xfrm>
          <a:prstGeom prst="rect">
            <a:avLst/>
          </a:prstGeom>
        </p:spPr>
        <p:txBody>
          <a:bodyPr wrap="square">
            <a:spAutoFit/>
          </a:bodyPr>
          <a:lstStyle/>
          <a:p>
            <a:r>
              <a:rPr lang="en-AU" sz="2000" dirty="0"/>
              <a:t> </a:t>
            </a:r>
          </a:p>
          <a:p>
            <a:pPr lvl="0" algn="just"/>
            <a:endParaRPr lang="en-IE" sz="2000" dirty="0"/>
          </a:p>
        </p:txBody>
      </p:sp>
      <p:sp>
        <p:nvSpPr>
          <p:cNvPr id="6" name="Rounded Rectangle 5"/>
          <p:cNvSpPr/>
          <p:nvPr/>
        </p:nvSpPr>
        <p:spPr>
          <a:xfrm>
            <a:off x="53721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1919</a:t>
            </a:r>
          </a:p>
        </p:txBody>
      </p:sp>
      <p:sp>
        <p:nvSpPr>
          <p:cNvPr id="8" name="Rounded Rectangle 7"/>
          <p:cNvSpPr/>
          <p:nvPr/>
        </p:nvSpPr>
        <p:spPr>
          <a:xfrm>
            <a:off x="250317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1925</a:t>
            </a:r>
          </a:p>
        </p:txBody>
      </p:sp>
      <p:sp>
        <p:nvSpPr>
          <p:cNvPr id="9" name="Rounded Rectangle 8"/>
          <p:cNvSpPr/>
          <p:nvPr/>
        </p:nvSpPr>
        <p:spPr>
          <a:xfrm>
            <a:off x="446151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1930</a:t>
            </a:r>
          </a:p>
        </p:txBody>
      </p:sp>
      <p:sp>
        <p:nvSpPr>
          <p:cNvPr id="10" name="Rounded Rectangle 9"/>
          <p:cNvSpPr/>
          <p:nvPr/>
        </p:nvSpPr>
        <p:spPr>
          <a:xfrm>
            <a:off x="6598920" y="238375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2400" dirty="0">
                <a:solidFill>
                  <a:schemeClr val="tx1"/>
                </a:solidFill>
              </a:rPr>
              <a:t>1931</a:t>
            </a:r>
          </a:p>
        </p:txBody>
      </p:sp>
      <p:sp>
        <p:nvSpPr>
          <p:cNvPr id="11" name="Rounded Rectangle 10"/>
          <p:cNvSpPr/>
          <p:nvPr/>
        </p:nvSpPr>
        <p:spPr>
          <a:xfrm>
            <a:off x="537210" y="373630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BPW established in  USA</a:t>
            </a:r>
          </a:p>
        </p:txBody>
      </p:sp>
      <p:sp>
        <p:nvSpPr>
          <p:cNvPr id="12" name="Rounded Rectangle 11"/>
          <p:cNvSpPr/>
          <p:nvPr/>
        </p:nvSpPr>
        <p:spPr>
          <a:xfrm>
            <a:off x="2503170" y="373630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First</a:t>
            </a:r>
            <a:r>
              <a:rPr lang="en-AU" sz="2400" dirty="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rPr>
              <a:t> </a:t>
            </a:r>
            <a:r>
              <a:rPr lang="en-AU" dirty="0">
                <a:solidFill>
                  <a:schemeClr val="tx1"/>
                </a:solidFill>
              </a:rPr>
              <a:t>BPW</a:t>
            </a:r>
            <a:r>
              <a:rPr lang="en-AU" sz="2400" dirty="0">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a:rPr>
              <a:t> </a:t>
            </a:r>
            <a:r>
              <a:rPr lang="en-AU" dirty="0">
                <a:solidFill>
                  <a:schemeClr val="tx1"/>
                </a:solidFill>
              </a:rPr>
              <a:t>club in Australia </a:t>
            </a:r>
          </a:p>
        </p:txBody>
      </p:sp>
      <p:sp>
        <p:nvSpPr>
          <p:cNvPr id="13" name="Rounded Rectangle 12"/>
          <p:cNvSpPr/>
          <p:nvPr/>
        </p:nvSpPr>
        <p:spPr>
          <a:xfrm>
            <a:off x="4461510" y="379214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dirty="0">
                <a:solidFill>
                  <a:schemeClr val="tx1"/>
                </a:solidFill>
              </a:rPr>
              <a:t>BPW </a:t>
            </a:r>
            <a:r>
              <a:rPr lang="en-AU" sz="1600" dirty="0">
                <a:solidFill>
                  <a:schemeClr val="tx1"/>
                </a:solidFill>
              </a:rPr>
              <a:t>International</a:t>
            </a:r>
            <a:r>
              <a:rPr lang="en-AU" dirty="0">
                <a:solidFill>
                  <a:schemeClr val="tx1"/>
                </a:solidFill>
              </a:rPr>
              <a:t> formed </a:t>
            </a:r>
          </a:p>
        </p:txBody>
      </p:sp>
      <p:sp>
        <p:nvSpPr>
          <p:cNvPr id="14" name="Rounded Rectangle 13"/>
          <p:cNvSpPr/>
          <p:nvPr/>
        </p:nvSpPr>
        <p:spPr>
          <a:xfrm>
            <a:off x="6598920" y="3792140"/>
            <a:ext cx="1474470" cy="914400"/>
          </a:xfrm>
          <a:prstGeom prst="roundRect">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AU" sz="1600" dirty="0">
                <a:solidFill>
                  <a:schemeClr val="tx1"/>
                </a:solidFill>
              </a:rPr>
              <a:t>BPWI HQ established in  NY</a:t>
            </a:r>
          </a:p>
        </p:txBody>
      </p:sp>
    </p:spTree>
    <p:extLst>
      <p:ext uri="{BB962C8B-B14F-4D97-AF65-F5344CB8AC3E}">
        <p14:creationId xmlns:p14="http://schemas.microsoft.com/office/powerpoint/2010/main" val="921960114"/>
      </p:ext>
    </p:extLst>
  </p:cSld>
  <p:clrMapOvr>
    <a:masterClrMapping/>
  </p:clrMapOvr>
  <p:transition spd="slow" advClick="0" advTm="12000"/>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24076</TotalTime>
  <Words>2146</Words>
  <Application>Microsoft Office PowerPoint</Application>
  <PresentationFormat>On-screen Show (4:3)</PresentationFormat>
  <Paragraphs>451</Paragraphs>
  <Slides>84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Calibri</vt:lpstr>
      <vt:lpstr>Cambria</vt:lpstr>
      <vt:lpstr>Lucida Handwriting</vt:lpstr>
      <vt:lpstr>Trebuchet MS</vt:lpstr>
      <vt:lpstr>Office Theme</vt:lpstr>
      <vt:lpstr>BPW Adelaide  1952-2019</vt:lpstr>
      <vt:lpstr>BPW Adelaide turns 67 in 2019  BPW Australia turns 72 in 2019 </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BPW’s international structure   </vt:lpstr>
      <vt:lpstr>  </vt:lpstr>
      <vt:lpstr>  </vt:lpstr>
      <vt:lpstr>  </vt:lpstr>
      <vt:lpstr>  </vt:lpstr>
      <vt:lpstr>  </vt:lpstr>
      <vt:lpstr>  </vt:lpstr>
      <vt:lpstr>  </vt:lpstr>
      <vt:lpstr>  </vt:lpstr>
      <vt:lpstr>  </vt:lpstr>
      <vt:lpstr>  </vt:lpstr>
      <vt:lpstr>  </vt:lpstr>
      <vt:lpstr>  </vt:lpstr>
      <vt:lpstr>  </vt:lpstr>
      <vt:lpstr>  </vt:lpstr>
      <vt:lpstr>  </vt:lpstr>
      <vt:lpstr>  </vt:lpstr>
      <vt:lpstr>Dame Nancy Buttfield DBE  In 1952 Mrs H Kennedy established BPW Adelaide, then called the Business and Professional Women’s Club of Adelaide    In 1954, Nancy Buttfield was elected Club President at the first Annual General Meeting; she was subsequently elected to Parliament   In 1972 she was made a Dame Commander of the Order of the British Empire (DBE) </vt:lpstr>
      <vt:lpstr>BPW Adelaide Members awarded  National Australia Day Honours  Heather Southcott AM  Sheila Evans OAM  Glenys Jones OAM </vt:lpstr>
      <vt:lpstr>BPW Adelaide Members recognised on the SA Women’s Honour Roll  Julie Menadue    2008  Heather Southcott AM   2013  Sheila Evans OAM    2015  Gillian Lewis    2015 </vt:lpstr>
      <vt:lpstr>  BPW Adelaide Members recognised with the SA Women hold up Half the Sky Award   Katrine Hildyard 2012  Katrine was recognised for her work on the Australian Services Union’s community sector equal pay campaign  </vt:lpstr>
      <vt:lpstr>BPW Adelaide Members  elected to the  Australian Parliament   Senator Dame Nancy Buttfield DBE  In 1995, Nancy became the first woman to serve as a South Australian Senator    In 1972 she was made a Dame Commander of the Order of the British Empire (DBE) </vt:lpstr>
      <vt:lpstr>BPW Adelaide Members  elected to the  South Australian Parliament  Heather Southcott AM  elected representative for Mitcham in 1982  as National Leader of the Australian Democrats, was the first woman in South Australia to lead a political party</vt:lpstr>
      <vt:lpstr> BPW Adelaide Members  elected to the  South Australian Parliament  The Hon Michelle Lensink MLC  elected to the Legislative Council in 2003  Minister for Human Services, Minister for the Status of Women and Deputy Liberal Leader in the Legislative Council  and a continuing member of BPW Adelaide</vt:lpstr>
      <vt:lpstr> BPW Adelaide Members  elected to the  South Australian Parliament   Dr Trish White MP  elected representative for Taylor in 1994  served for 16 years  </vt:lpstr>
      <vt:lpstr>     BPW Adelaide Members  elected to the  South Australian Parliament  Katrine Hildyard MP   Katrine Hildyard MP was elected Member for Reynell in the South Australian Parliament in 2014  She is currently the Shadow Minister for the Status of Women  </vt:lpstr>
      <vt:lpstr>BPW Adelaide Members  standing for election to the  South Australian Parliament  Angela Vaughan  Angela was a candidate for Colton in the 2018 state election   </vt:lpstr>
      <vt:lpstr> BPW Adelaide Members  currently serving on Local Councils   Yvonne Todd  Yvonne was elected councillor for Babbage Ward in the City of Mitcham in 2015 and was re-elected in 2018   </vt:lpstr>
      <vt:lpstr>BPW Campaigns  Pay equity: Equal Pay Campaign  BPW Adelaide conducts annual events to mark Equal Pay Day  www.equalpayday.com  </vt:lpstr>
      <vt:lpstr>White Ribbon Campaign  BPW Adelaide member Gillian Lewis founded the White Ribbon Breakfast Committee in 2008 by bringing women’s organisations together to advocate against DV  Gillian has been Co-convenor of the Committee since the first breakfast, and Sheila Evans OAM was a dedicated member of the Committee  Gillian and Sheila were recognised by inclusion on the SA Women’s Honour Roll in 2015</vt:lpstr>
      <vt:lpstr>Campaign to Recognise Heather Southcott AM  Heather was a past BPW President and a leader of women   In 2017 BPW Adelaide sought to have a room at the University of Adelaide named after Heather because rooms are almost always named after men  This proved to be too expensive and out of reach, so we worked with the University of SA to establish the BPW Adelaide Heather Southcott Memorial Scholarship which rewards a post-graduate female pharmacy student with a $5000 grant </vt:lpstr>
      <vt:lpstr>BPW Adelaide Heather Southcott Memorial Scholarship  The $5000 scholarship will be awarded annually from the Heather Southcott Scholarship Fund administered by UniSA  The 2019 inaugural scholarship winner is PhD student Hayley Schultz who is conducting research into oral chemotherapy   Donations to the Fund to honour Heather are welcome </vt:lpstr>
      <vt:lpstr>   Decriminalisation of Sex Work and Abortion: advocacy for both bills    Paid Parental Leave: Paid Maternity Leave Campaign, became a Paid Parental Leave Campaign in 2009  Mentorship: I need Mentors booklet and tool kit led by BPW Adelaide    Work and family balance: Snakes and Ladders, working with OFW </vt:lpstr>
      <vt:lpstr>BPW Australia Conferences hosted in Adelaide  National Conferences hosted by BPW Adelaide:  1957, 1972, 2000 … and soon                                         2020   National Policy Summits hosted by BPW Adelaide:  2011, 2015  bpw.com.au </vt:lpstr>
      <vt:lpstr>BPW Australia Conferences attended by BPW Adelaide  BPW Adelaide sends a voting delegation of members to each BPW Australia National Conference   BPW Adelaide members are active participants </vt:lpstr>
      <vt:lpstr>BPW Australia Conference 2018 in Queensland   BPW Adelaide sent a delegation of 6 members and put forward 3 policy resolutions for debate and voting  All 3 resolutions were passed:   pay transparency   eldercare leave   superannuation payments for low incomes and became part of BPWA’s national advocacy platform for the 2019 federal election</vt:lpstr>
      <vt:lpstr>BPW Australia Conferences attended by BPW Adelaide  Tracey Masing from PNG: BPW Adelaide sponsored our mentee member to attend the 2013 National Conference    </vt:lpstr>
      <vt:lpstr>BPW International Congresses attended by BPW Adelaide members  BPW Adelaide members have been BPW Australia voting delegates at BPW International Congresses   www.bpw-international.org</vt:lpstr>
      <vt:lpstr>BPW International Congresses attended by BPW Adelaide members  BPW Adelaide members have been BPW Australia delegates at BPW International Congresses  2002 Melbourne </vt:lpstr>
      <vt:lpstr>BPW International Congresses attended by BPW Adelaide members  BPW Adelaide mentee Violet Buckskin was declared our Artist in Residence for the 2002 BPW International Congress  Violet’s artwork formed the backdrop to the Congress   2002 Melbourne</vt:lpstr>
      <vt:lpstr>BPW International Congresses attended by BPW Adelaide members  BPW Adelaide mentee Violet Buckskin with BPW Adelaide Young BPWs Kerryl Murray McGlennon and Alison Findlay   2002 Melbourne</vt:lpstr>
      <vt:lpstr>BPW Adelaide members have attended the Commission on the Status of Women in New York   BPW International holds international panel presentations and celebratory events concurrently with CSW </vt:lpstr>
      <vt:lpstr>BPW Adelaide members have visited the  United Nations in Geneva  BPW International has official representation on many UN commissions and agencies </vt:lpstr>
      <vt:lpstr>BPW Adelaide Presidents 1952-2017</vt:lpstr>
      <vt:lpstr>BPW Adelaide Presidents 1952-2017</vt:lpstr>
      <vt:lpstr>Heather Jensen President of BPW Adelaide    Heather is director and Financial Planner with Carrington Financial Services SA Pty Ltd  She has been working in the financial services industry for over 30 years starting as an Accountant working for Chartered Accounting firms and in the corporate world and moving to Financial Planning 15 years ago   Her passion is to assist women become financially independent </vt:lpstr>
      <vt:lpstr>Angela Vaughan Past President of BPW Adelaide    Angela is a teacher, community worker and parent of three young adults   During 2019 Angela has been teaching in an Aboriginal community in the APY Lands, and attending BPW meetings by phone   Her aspiration is to foster the recognition of our power within our community to: support, work, advocate and undertake social reform for all women inclusive of our first Australians, multicultural groups and women of diverse needs </vt:lpstr>
      <vt:lpstr>Kerryl Murray McGlennon  BPW Adelaide Treasurer and Past President   Kerryl  has served on the club and state Executives and as the SA representative on the BPW Australia Board    She has represented BPW Australia at 4 International Congresses as a delegate, workshop presenter and volunteer   Kerryl is a Graduate Accountant in the public sector, after studying for a career change, and has been a regular writer for an international widows’ blog</vt:lpstr>
      <vt:lpstr> Dr Jean Murray  BPW Adelaide Club Secretary and Past President   Jean has served as BPW Adelaide President, BPW South Australia Representative on the BPW Australia Board, Vice President Policy and Executive Secretary of BPW Australia, and Executive Secretary of BPW International   Jean is an Adjunct Academic at the College of Medicine, Flinders University, and works with the Gender Consortium to support their women’s empowerment programs  She was a Telstra Businesswomen’s Award Finalist in 2009</vt:lpstr>
      <vt:lpstr>Gillian Lewis BPW Adelaide Communications Officer and Past President   Gillian has served as BPW Adelaide President and BPW South Australia Representative on the BPW Australia Board  Gillian is a Senior Policy Adviser to SA Health  Gillian has been a Board member of Playgroup SA since 2008 and its President since 2012, and was twice a finalist for the BPW Australia Jean Arnot Award in 2013 and 2018</vt:lpstr>
      <vt:lpstr>Isha Kotak Member of BPW Adelaide    Isha is a new member of BPW Adelaide who was elected as a member of the cmgmtcom in 2019  She is a Social Worker who is passionate about gender equality   Isha is keen to bring social change and protect women and child rights  </vt:lpstr>
      <vt:lpstr>Judy Halleday Member of BPW Adelaide  Judy was a long term member of BPW Adelaide Hills and a mentor for BPW Heysen  A member of BPW for 20 years and a state finalist of the Telstra Businesswomen’s Awards in 2002, Judy has attended the UN Commission on the Status of Women in New York  Judy owned ran her own company for 20 years, providing community services for persons with disabilities, age care and families  She has served on many NGOs Boards and committees, representing them at international conferences</vt:lpstr>
      <vt:lpstr>Sheila Evans JP OAM (deceased) BPW Adelaide Past President   Sheila has served as BPW Adelaide President, BPW South Australia Representative on the BPW Australia Board, National Director of Membership and Executive Secretary of BPW Australia, and Coordinator of Committees for BPW International   Sheila was awarded an OAM in 2003 for her community service in developing support services for women, advocating for women prisoners and raising awareness of social justice issues; she died in July 2018</vt:lpstr>
      <vt:lpstr>Mariam Hii Member of BPW Adelaide  Mariam is passionate about social justice; from a corporate background, she became a community development professional in the non-profit sector     Mariam has managed DV projects internationally and in Australia, with a focus on CALD communities   She is a Committee Member of the Social Impact Measurement Network Australia, SA Chapter and a White Ribbon Advocate for SA  </vt:lpstr>
      <vt:lpstr>Alison Collins Member of BPW Adelaide    Alison works in government communications and has qualifications in Law and International Studies  She has interests in social justice and leadership development  With Mariam, Alison led and won the BPW Adelaide 2020 National Conference bid  </vt:lpstr>
      <vt:lpstr>Wendy Teasdale-Smith  Member of BPW Adelaide    Wendy is an experienced board member, an academic and an executive coach with her own public speaking business: What’s The Stuff  Wendy is the South Australian coordinator for Women on Boards Australia   She was CEO of SATAC 2011-2016 and  South Australia’s Telstra Business Woman of the Year, Community Category, in 2006   </vt:lpstr>
      <vt:lpstr>Ethel Osazuwa Member of BPW Adelaide    Ethel is a member of BPW Adelaide  Ethel is a young professional with international experience and interests in social policy and community development     </vt:lpstr>
      <vt:lpstr>Elise Thomson Member of BPW Adelaide    Elise is a solicitor primarily practicing in Family Law, Wills and Estates and Conveyancing; she is located in Port Adelaide but also services the southern, eastern and CBD areas   Elise has a business, accounting and resources sector background and is an avid scuba diver in her spare time</vt:lpstr>
      <vt:lpstr>Penny Lello Member of BPW Adelaide    Penny is an experienced executive leader, facilitator and coach   Penny is a certified Advanced Meditation Teacher and runs her own change management business: Deepening Change    </vt:lpstr>
      <vt:lpstr>Liz Davies Member of BPW Adelaide    Liz is a longterm member of BPW Adelaide  and founding President of BPW Alice Springs   Liz was the also the founding President of Self Storage Association of Australia and established Self Storage Australia in 1986   </vt:lpstr>
      <vt:lpstr>Verena Colby Member of BPW Adelaide    Verena is a member of BPW Adelaide  Verena has special interests in helping  young women living with disabilities in rural and remote areas and the LGBTQI community to build capacity and increase resilience  Her background in rehabilitation and health services management has helped to start new programs and to support others that provide support to families and children </vt:lpstr>
      <vt:lpstr>Perla Soberon Brittle  BPW Adelaide Past President   Perla has previously served as BPW Adelaide President and BPW South Australia Representative on the BPW Australia Board, and as the National Director of Membership of BPW Australia   Perla is a Fellow of the Institute of Certified Bookkeepers Australia, a Member of the Australian Institute of Company Directors, and serves on several community boards </vt:lpstr>
      <vt:lpstr>Yvonne Todd Longterm member of BPW Adelaide  Yvonne is a local councillor in the City of Mitcham and is active in disability advocacy  Yvonne served as Vice President Policy for BPW Australia 2004-2007 and as BPW Australia’s Representative on the Economic Security for Women National Alliance in 2003   </vt:lpstr>
      <vt:lpstr>Stacey Nelan  Stacey Nelan is the Workplace Program Advisor for White Ribbon Australia and a became a White Ribbon Advocate in 2016  She is an accomplished speaker on domestic and family violence in Australia and the White Ribbon Workplace Accreditation Program   </vt:lpstr>
      <vt:lpstr>Lila Loielo   Lila completed her Honours in Psychology in 2018  She is currently spreading her wings in London     </vt:lpstr>
      <vt:lpstr>Dr Sandy Bradley  Sandy is a registered nurse with several tertiary and post-graduate degrees   Sandy thrives on research and education; her specialty area is aged and end of life care and the choices women make   Sandy wouldn't be where she is today without the belief, strength and commitment of many female mentors, including those at BPW </vt:lpstr>
      <vt:lpstr>Viv Hazel Streeter   Viv transferred to BPW Adelaide from BPW Adelaide Hills and has contributed to the work of BPW at national and international levels  Viv was recognised by BPW International at the BPW International Congress in Jeju, Korea in 2013   </vt:lpstr>
      <vt:lpstr>BPW Adelaide Hills and BPW Heysen  </vt:lpstr>
      <vt:lpstr>BPW South Australia State Representatives </vt:lpstr>
      <vt:lpstr>Dr Jean Murray  BPW Adelaide Club Secretary   Jean received the Jean Arnot Award, BPW Australia’s highest accolade, at the 2016 BPW Australia National Conference   Jean served on the SA Government Women’s Advisory Council 1997-2001 and as a Trustee on the SA Women’s Trust 2003-2008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Jasmyn Mumme</dc:creator>
  <cp:lastModifiedBy>Jean Murray</cp:lastModifiedBy>
  <cp:revision>218</cp:revision>
  <cp:lastPrinted>2017-10-02T03:28:07Z</cp:lastPrinted>
  <dcterms:created xsi:type="dcterms:W3CDTF">2015-04-06T08:24:47Z</dcterms:created>
  <dcterms:modified xsi:type="dcterms:W3CDTF">2020-01-20T22:55:18Z</dcterms:modified>
</cp:coreProperties>
</file>